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407D-4259-4C73-964B-5F3F50BC7DA7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4C2CC-EC7A-4B3F-B3A3-828F5B8C0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2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Логопед. К нам в гости пришли игрушки: машина, кукла, мячик, мишка, пирамидка.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Расставляет игрушки, показывает и называет их.</a:t>
            </a:r>
            <a:endParaRPr lang="ru-RU" sz="1200" b="0" i="0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Следует похвалить ребенка, если он назовет игрушки. Предложить детям выполнить задание: «Покажи, где мишка? Где машинка? Где кукла? Где мячик? Где пирамидка?»</a:t>
            </a:r>
            <a:endParaRPr lang="ru-RU" sz="1200" b="0" i="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C2CC-EC7A-4B3F-B3A3-828F5B8C07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0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Вызвать интерес к действиям с этими игрушками: показать, как можно успокоить куклу (покачать или погладить по голове), покатать машинку по полу; поиграть с мячом, медленно и внятно, читая стихотворение: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C2CC-EC7A-4B3F-B3A3-828F5B8C07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Предложить детям произнести звуки, которые производят игрушки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C2CC-EC7A-4B3F-B3A3-828F5B8C07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4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latin typeface="Arial Narrow" pitchFamily="34" charset="0"/>
              </a:rPr>
              <a:t>Предложить детям сначала подражать взрослому, а затем выполнить упражнение самостоятельно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latin typeface="Arial Narrow" pitchFamily="34" charset="0"/>
              </a:rPr>
              <a:t>Предложить детям показать, как игрушки веселятся, грустят, плачут, удивляются.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4C2CC-EC7A-4B3F-B3A3-828F5B8C07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9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Тема: игрушки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НОД по речевому развитию в группе раннего возраста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757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338" name="Picture 2" descr="Рекомендации для родителей,подготовила Баженкова Фаина Анатоль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14488"/>
            <a:ext cx="3337457" cy="302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ЦЕЛИ ЗАНЯТИЯ: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61938" lvl="1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Развивать понимание устной речи взрослых с наглядным материалом и без него (предметы: машина, мишка, пирамидка, мячик, кукла); действия: машина (едет, гудит); пирамидка (стучит); кукла (сидит, ходит); мяч (прыгает, скачет).</a:t>
            </a:r>
          </a:p>
          <a:p>
            <a:pPr marL="261938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Вызывать эмоционально положительное состояние, удовольствие от игры и совместной деятельности с другими детьми.</a:t>
            </a:r>
          </a:p>
          <a:p>
            <a:pPr marL="261938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Способствовать реализации потребности в поддержке взрослого, в положительной оценке своих действий.</a:t>
            </a:r>
          </a:p>
          <a:p>
            <a:pPr marL="261938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  Учить правильно изображать мимикой разные эмоциональные состояния: игрушки веселится, грустят, заболели, плачут, удивляются.</a:t>
            </a:r>
          </a:p>
          <a:p>
            <a:pPr marL="261938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   Учить говорить эмоционально, выразительно, понятно.</a:t>
            </a:r>
          </a:p>
          <a:p>
            <a:pPr marL="261938" indent="544513" algn="just" fontAlgn="base">
              <a:buNone/>
            </a:pPr>
            <a:r>
              <a:rPr lang="ru-RU" sz="3800" dirty="0" smtClean="0">
                <a:latin typeface="Arial Narrow" pitchFamily="34" charset="0"/>
              </a:rPr>
              <a:t>-    Воспитывать бережное отношение к игрушкам.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acklive.ru/wp-content/uploads/2013/09/1331737547_ku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2390729" cy="2390730"/>
          </a:xfrm>
          <a:prstGeom prst="rect">
            <a:avLst/>
          </a:prstGeom>
          <a:noFill/>
        </p:spPr>
      </p:pic>
      <p:pic>
        <p:nvPicPr>
          <p:cNvPr id="27652" name="Picture 4" descr="http://www.caprich.ru/img/catalog/1055096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00042"/>
            <a:ext cx="2214578" cy="2286016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CEAAkGBw8QDxIPDhAMDw8PDw8PDg4NDRANEBAPFREWFxQVFBQYHCggGBonHRQUITEiJSkrLi4uFx8zODMsNygtLiwBCgoKDg0OGxAQGCwlICUsLCwtLCwsLCwrLCwsLC0sLCwsLCwsLCwsLCwsLCwwLCwsLCwsLC8sLCwsLSwsLC8sLP/AABEIAOEA4AMBEQACEQEDEQH/xAAcAAABBQEBAQAAAAAAAAAAAAAAAQIDBAUGBwj/xABFEAABAwIBBwgGCAQFBQAAAAABAAIDBBEhBQYSMUFRYQcTIjJxgZGhFCNScrHBQkNigpKiwtEkM2OyFlOz4fA0RFRzk//EABsBAAICAwEAAAAAAAAAAAAAAAABAgMEBQYH/8QAPBEAAgECAgYIBQQBAgcBAAAAAAECAxEEIQUSMUFRYRMicYGRobHRBhQyweEjQlLwYhVyM4KSosLi8UP/2gAMAwEAAhEDEQA/APcUACABAAgAQAIAEACABAAgAKAKVRlelj/mVFKw7nzxtPmVNU5vYmWRpTlsi/Ar/wCJKH/yqY9kjT8FLoan8WS+Xq/xZm12fNHGbNE81sNKKOzL+88i/ddTjhZvkTjhKj25GZJyjx/RppD70rW/AFWLBviWLBPfIRvKO3bSuHZOD+kI+Tf8h/JP+Rdp8/qZ3WhqW8QI3AfmUHhZLehfIz3NGxR5yUcuDZmtO6UGPzdh5qp0prcVSwtWP7fDM1Qb4jEHUQqzHFQAIAEACABAAgAQAIAEACABAAgAQAIAEACAIqmpjiYXyvZGxut8jgxo7ymouTskOMXJ2SOSynyhUzLtpo5Kh3tH1MXiRc+FuKy4YOT+p2M2GBm85O3mzmq3PLKE3VeyBvswRi9uLnXPhZZEcNSjuuZMcLSjtV+0xqgyzfzpZpdvrpXyeTirlaOxWL1qx+lJdgMpANg8EnITmyVtOEtYWsTMZZRbItiSUrHbLHe3BF2K7RTlo3NxHSG8ax2hS1iakmTU7VCTLomnBGqmy1I0aOtmp8YnuaPYPSYe1pw+araUtpCrh4VF1l7nVZFzljnIjkAimOAF+g8/ZOw8D5qidJxzWw0+Iwcqecc0byqMMEACABAAgAQAIAEACABAAgAQAIAEAcXnFn5HETFRhs8owMpJ5lh4W657MOOxZlLCOWc8l5mdRwTlnPJef4OCrquepfzlRI+V2zSPRb7rRg3uCzoxjBWirGwjGNNWirBHCk2JyLLY1G5FskDErkbjw1IQtkACBCoAAoylGMXKTsltGlfJE0dGNZ17hqXH474nldxw0cv5P7L38EbClQaXWZZa0DUFpXpvHN3dTyXsZGpEVxusqh8RYqm+vaS7LPxXsxOCZn1jXNNxq9obD8lnYr4gdaCjQvHjx7F77ew5zTlbE0IpU1aL2yXpy7d+xGtk3PGqisJNGdm5/Rfbg8fMFY1DS9aGU+svPxOap42pHbmdlkfOOmqrNY7Qk/ypLNd93Y7uW8w2OpV8ovPg9psaOJp1Mlt4GuswyAQAIAEACABAAgAQAIAEARzzMjY58jmsYwFznuNmtaNZJTSbdkNJt2R5ZnXnfJWEw0+lHS6icWvnH2tzfs7du4bOhh1Tzlt9Db4fCql1pZv0/v8A8MCGFXtl7kWmMUGyDZK0JESQJCHJCFQAIAVAWEugLMsUrcSd2pcv8T4mUKMaMf3N37FbLxfkZeEheTk9xZXDmeCABAEMrlOKIzjGcXGSuntRmysAOGrYsmLuee6VwPylfVj9LzXt3eliI/DEcCrE7Zo1h1Ob+ej4rR1ZdJHqEvWkZ73tjz7VusHpSUerVzXHf38fUz6GNccqma47/wA+p39POyRofG5r2OF2uabgjgV0EZKSunkbWMlJXRImMEACABAAgAQAIAQm2JwA1koA8nz0zlNZJzMJPokbsLfXvH0z9kbB37rbXD0OjV3t9DcYbD9EtaX1en93mFFGrmy9sssCgQZIEhPJXJ2QPOw9+CkqcnuNdW0phKX1VF3Z+lyxHQuOsgdmKl0L3mvqfEFFfRBvtsvf0LLKBu0uPgE+iRiT07Wl9MUvF+3oTNo4x9HxJKepEx5aUxUv327EvYkELBqa38IT1VwMeWLry21JeLCw3BSSRTKpN7W/EjcpopbK80mjY7L2XJfF2FlOjTrL9raffa3p5nU/C2JUalSi3tSa7r39fIc14K8/asdsOSARyEBUqHK6CEzP5y5IWRq2RzPxIk6MHv1vVfhCOTRyBC9TQjTzdzjlon4XfA4+shJ/Mzc7yO3YRsMHjJUHbbHh7F9DESovLNcPbmerZOr4qiJs0Lg9jxgRrB2gjYRuXTQnGcdaLyN3TqRnHWi8iypkwQAIAEACABAHC8pGXyxvoUR6crb1BH0YjqZ2u28PeWdhKN3rvuNhgqN30j3bO04CJizmbCUrK7LccZVkcPOXI0GL+IcFQyjLXfCOa8dnhcsxQjbirlh4rbmc7iPibFVMqSUF/wBT8Xl5FyJoGoAKWqlsRqKuJrV3erNy7X9thZYosUSZqgy+JIFEuQ4JEwQA0piZE5EpxhFyk7JZtvYiKi5NRirtliHJgeCJNRFrDZ/uuG0v8QSxSdDDLqb5NZy7E9i57ew6zReh/l5KvWfXWxLd28X5dpj1tPLSutJcxk9CUDongdzuHgucnQyujqqVZT7RYqoHasSVNovuPfOElBhcz6uoG9ZFODItmfHKQSbYHZtsttHBKVPrZMoxuhoY6ilOTjJbOHet/k0WBICMFg1KM6btJHA4/R2IwU9StHsa2Psf2efIjeVFGAVpCrEBp5r5yPoZr4ugeRz8Q2j22/aHnq3EbHB4p0Zci/D13RlfdvX93nslLUslY2WJwfG9ocxzdRBXRxkpK6N7GSkrrYSpjBAAgAQBVynXMp4ZJ5OrEwuO821AcSbDvUoRcpKKJwg5yUVvPEKiqfNK+aQ3kleXvtqBOwcALAcAujo4V2S2Ihj9PUMKuioLWksv8V37+7xJ4gsyNOMNiOJxukcTi3+rO64bF4e+ZajCGa8sxhVsnEssVbLUTNUGXRJmqDL4kgKiWoddIkISgBuvAKutWp0KbqVHaK2slTpzqzUIK7e40KKi2nWvPtJaVq6RlqxvGmti3vnL7LYu07LAaOp4OOs8573w5L33+RqxQ2VFOgkZcp3JHQtcC1wa5pFnNcA4EbiDrWQoFeszEq806dxvGZYTuY7SZ+F17dxChPDwe4yIYuotuZmy5qkf9w4jdzQB8dJYVSnGGxGTHFN7jna2iEcrmXc7RIsXbiAfmthgoQlSVS2f5sbbDwi4qe8j5tZ1jJ1hpYoygpKzRXWpU69N06sU4vc/757SN5Wrr4V081sPPdMaCngm6tPrU/OPby4PxtvryOVKRz5UlcrYoR1/JrnRzEwo5neond6lxOEUx2cGu1dtt5K22Ar6r6OWzcZ+CxGrLUex7OT/ACetrbm3BAAgAQB5pyo5e0ntoIjg3RkqSPa1xx+FnHtbxW60Xhv/ANZd3uanSWLlBdHB2vt7OHfv5HGwNW8OZmy7GFFmOy1Gq2RLDFBk0TsKrZaiVrlFouiStcoNFqY8OSsWJi6SViVwBubDWq61WnRpupUdorNsnTpzqzUIK7exGnQ0e06151pHSNXSVXhTX0x+75+mxb2+2wOBhgocZva/suXr5LXiisilSSRfKVyYBZCRXcVMQ1yjIaKdQtfX2GRA4zL8frr72j4kfssrRbvSa4N/Zm9wkv0zP0VsjIuBYgdyGRii0Syas9hnVUdsRq28FgVqGrnHYcFp3QTwt8RQX6e9fx/9fTsM+VyqijlylM5XRQj3Xk8zi9Ooml5vPBaKfe4gdF/3h5hy3uHq9JDmb7C1ulp3e3edQrzJBAFHLmU2UlNLUv1RMLgL20namtHEuIHerKVN1JqC3kKk1CLk9x4OJXyvdLKdKSV7nvdvc43PcuupQUIqK2I5HEVHOTky7EFYYMmW2KLKWTsUGImaVBk0TNcoNFiJA9RsWJjw9KxamO00rE1IUPvgFCcowi5ydks23uROKlOSjFXb2I2MnUVsXaz5LzjSuk5aSq6sMqUXkuL/AJP7Ld2ncaN0fHBw1pZze18OS+/HwNqKOyqpU1FGXKVyYLJRWKgQiAGvUJEkVJ1g1i+BymcA6bTwd8R+6u0U/rXNf3yNxhH1WZdltzKAhA7kbwkSRTmCgy9JNWZh10ejiOr8Fizp2eR51p/QbwU+mor9N/8Aa+HZwfc9182R100jmjrOS7LPo2UGMcbRVXqHi+GmT6o9ul0fvlZeFqas7cTMwVXUqW3M93W1N2CAPM+V3K13Q0TTgP4ia3e2Mf3m3ulbjRdHbUfYvuanSdWyUF2nEU7VvEc7Nl2MJmNIsNSZWyVpUWIka5RaJokDlGxNDg9KxJMcHpWJpi84lYlrG3kmhPXeMTqG4fuvPNPaX+dn8vRf6aeb/k1/4rdxeeyx2+htGfLR6equu9i/ivd7+Gzib8TLLWUoKKNvKVydqyUVMcpEQSuMEXAY8quTJIqTlYVVl8Dl84dbPv8AyVuifrqf8v3NthNjMoLdGWBKAIZCkTRUmKgy+Jn1AvcFQZbOlCtB06ivFqzRh1EWieGwqs8n0zoqejsR0bzi84vivdb/AB2MjjeWkOaSHNIc0jWCDcEITs7mpTs7o+mMi14qaaGoGHPQxyEbi5oJHcbjuW8hLWimdJCWtFS4l1SJHz9lvKHpdbPUXu2SU82f6TejH+VoXU4Wn0dNROXxlTXqNjoQstGsmy2xMoZKEiA8FIBwckMcHJWJDtNKw7i6aViVzWyLQ6ZEjh0R1BvO9cZ8TaYcb4Kg839b4L+K5vfwWW/Lq/h/RWvbFVlkvpXF/wAuxbuee5X6eFllyNKCSOsk7lloWXEpZKFYmRFRcQiVwBK4Ebyq5MmipOVh1WXwOZzgOLPvfJX6J+up3fc22E2MybrdGXYa5yBpEEj0ixIqTOUGXRRRmcosyYoz6gA61WzE0rouGkcK6Msnti+D9nsfLnYoEWwSPGatKdGbp1FaSdmuDR7jyRVnOZMDNsE0sWO4kSD/AFLdy22Elen2G3wMr0lyNzPKu9HyfUyg6LhC5jDue/oMP4nBbDDQ16sY8y+vPUpyfI8JpGYBdTE5OqzUiCsRhyLDUyljwkRHXQAXSGLdABpIsO5eyXRGZ+N9AdY7+C0On9MLR9C0P+JLKK4cZPkvN8rm60Lot46ref8Aw4/Vz/xXbv4LuOwp4wAAMAF5lTTb1pO7ebe9vieiOyVlsRcYFlxKmStVqZWx4UrkQulcAulcAui4EUhVUmTiU5ysSozIgcxnC7Fn3/0rK0RtqP8A2/c22DWT7jI0luTMsMc9BJIrSPUSyKKsr1Fl0UU5nKLL4opSuUGZEUVni+O74KO84L400Ta2Oprgp/aX2fcepciFQSyri2NdBIO1weD/AGNWywTyaOS0dLKSNjleqS3J7WD66piYfda1z/ixq3ujY3rX4L8FukJWo9rPLaULoUcxUZoxBTRiSJ2plbHJkQQAXSAW6BklPC6RwY3WfIbSVi43GUsHQlXqvKPi+CXN7jJwmFqYqtGjTWb8lvb5I7HJ9K2Nga3Z4k7SV5BisXVxuIliKu17tyW5LkvN3e1nqOFwtPCUY0aexeb3t9v4NGMJxRNsnarkVskBU7kB107iC6VwEulcAJSbAhkKrkyyJTmKxKjL4I5bON/TYODviP2Wfoj6ZvmjcYNdVmOXrbmZYhe9ImkV5HpFiRVleosuiipK9RZfFFSRygXxIwcUmV4nDwxNGVGpskmn3novIq+1TUs3wMd2hr9f5ln4F5s8boYeeGxFShPbF28H9zW5ZpPV0jN8srvwsA/Uul0WutJ8irST6iXM8+plvEc5UL8ZUzFkTgplbFugQXQAIAVMDpsiUHNt0nDpu18BsC8p+I9MfP4jo6b/AE4PL/J75dm5cs956ToLRfyVHXqL9SW3kty9+fYbcYWkgjcSJ2LIRUyVqsTIMeCncgOui4BdK4CXRcBCUmxohkKrkyyKKcxWJUZfBHH5ySeuA3Rjzc5bXRKtRk/8vsjd4KP6feZBetoZliJ70iaRXkeoliRWkckWxRUlcosuiiu4qJahqRI9D5GB/GTHdSkH/wCrLfPwWbgfqZ578S4RU9IKsl9cc+2Lt6WNblobhRu2B1QPER/suo0W85dxyGk11YnA05W7Rz0y9GVNGNJE7SmVMW6BCoAEAauQ6LTdzjh0Wno8Xf7Lj/izTHy1H5Wk+vNZ/wCMfeWxcr8jqPhrRfT1fmai6sdnOXtH1tzOnjC84grHeSZYYsiJUyZqtTK2StUrkGOBRciLdFwC6LgJdK4COKGxogkKqky2KKcxWNUZfBHD5wy3qHD2QwflB+a3mjVbDrnf1N/g4/pIy3PWcZSRC56RNIhe9ImkVpHJFqRVe5RLUiIpEwQB6ZyJMvLVO3Rwt/E5x/Ss7A7ZHJ/FSVqT/wB32Njlli/hKd/s1Wj+KJ5/Suj0Y/1GuX3PP9Ir9NPmeZ05W9Rzs0Xo3KZjSRO0plTQ8FMQ4IETU0BkeGN1nbuG0rEx2Np4LDyr1NkV4vclzbMnB4SeLrxow2vyW99x11LCGNDWiwAsF4ricTUxdeVeq+tJ3f2XYlkj1ehQp4elGlTVlFW/vN7WW2IiNk7VYmVslap3IMeCnciOBRcQXRcAui4BdFwGuKTY0ivIVXJlsUVJisaoy+KPPMrzaVRKf6jm/h6PyXS4OOrQguS88zpcPG1KK5FFz1kF9iJzkiSRC9yRNIryOSJpEDikWIYkMRMVz1nkQhtHVybHPgYO1oeT/eFsMCspM4/4onedOPBN+NvY6TlNpOcyXNYXMRjmHY140j+EuW5wMtWuvA4zGR1qLPF4HLo0czNF6NymjGkiywplTRICmQY8JkTosh0mi3TcOk/ybs/fwXlvxdpb5nEfK031Kbz5y3/9Oztueh/DWjfl6HTzXWn5R3eO3w4GywLlonRMmarUVslap3IMkaU7kGPBRciLdO4gui4BdK4BdO4DXFK5JIryFVyZbFFOZ1sTsWPPPIyII8vkm0iXe0S7xN110Y6qUeB1Sjqq3AiLkyViNzkiSRE5yRJIgeUiaIiUEhLoFcS6BXPbuRymLMml5+uqJHj3Q1rPi1y2mDVqfecL8RVNbF24RS9X9zsso0jZ4ZIX9WaN8Tux7S0/FZkJOMlJbjn5RUk0z5zaxzHOjeLPjc5jxuc02cPEFdVGSaujlqsXFtMuROViMWSLLCpFLJmlMrZfyVS85IAeq3pO7Ng7/wB1pPiDSn+n4OU4vry6se17+5Z9tlvNroXR/wA7ilGS6sc5dnDvflc6ti8bWbuz1BkzVaitkrVNMgyUFO5BjwU7kRwKLiFui4gui4C3RcLCXRcLDHlFyaRXkKg2WxRk5dn0KeZw1iJ9veIsPMhFCOvWhHmjMwsNarFc0eaaS6k6ewwuQOwxzkhkbnIJIicUhjCUDGpkbiEoItn0ZmJRcxkykjsQTA2Qg6w6S8hv3vK3FGOrTSPONJ1elxdSXO3hl9jeVpgniPKTkv0fKL3gWjqgJ22FhpnCQdukNL74XQYCrr0kt6y9jRaQpatS/EwYis9GpkWoypFLJ2lSK2dZkel5uMX6zuk75D/nFeQfE+k/nca4xfUh1V2/ufe/JI9K0DgPlMItZdaWb+y7l53NFq0CNwyRqkmRZK0qVyDHgouRY8FFyNhwKLisLdO4rBdFwFui4CEouBG9yLk0ivIVFstijmM9qjRpdH/MkY3uB0/0hZejY61e/BP2+5tdGQvWvwT9vucEXLoDf2ELkBYYXIGMJSGMcUAMJTE2NJTINlrI9Eaiphp23vNLHHcYkBzgCe4XPcpwjrSSMbE1lSpSqcE2fUDGgAACwAAAGwBbk81bvmKgRx3Khkb0iiMrBeWkJmbYYmK3rR4AO+4FnYCtqVbPY8vYw8bS6SndbVmeQwOXQo5qaLkakUSNPI9NzkoB6rek7sGzxstN8QaQ+RwM6kX1n1Y9r39yu+42OhcF83i4xf0rrPsW7vdl2XOuC8YR6ex7SpkWSNKdyDHgouRY8FFyI+6LisKCncVhbouKwXRcLC3TuFhCUXCxE9yLliRA8qLZYkcNn/U9OKK/Va6Qj3jYf2u8Vt9Ew6sp9398TfaKh1ZS7jk7rbG2EJQA0lADSUAMJTExpKZBsaSmQbO95Gclc9XuqHDoUkZIP9WS7W/l5zwCy8LC8r8DntP4jUoKmv3PyWfrY9wWwOPBACEAixxBwIO0IA8JztyGaGsfEAeZf6ynOzmyerfe03HcDtXS4Sv0tNPfvObxtDop5bHsKMRWYjWSR1WbsGjEX7ZD+UYDzuvMvjTG9Lio4dPKCu/90s/S3izuvhfC9HhnWe2b8ll63NcFcYdKPBTEPBQRsPBRcjYeCgjYUOQKw7STuKwuki4WF0kXEF07gISi40iJ7kXJpEDyk2WJHl+dNVzlZKQbhjubH3BY+d10mBp6lCPPPxOowUNShFcc/EybrLMoLoEISgBpKYCEoINjCVIg2McU0VSZ9CcmOQzR5Oj0xaWo/iJQRYjSA0Gm+qzQ3DfdbShDVgcJpXE9PiG1sWS7vydYrjXAgAQBz2e+borqYtaB6RFd9O42HS2sJ3OAt22OxZWExHQzu9j2mNisOq1O2/ceMR3BLXAtc0kOa4EFrgbEEbCumi09hylSLWTO7pmaDGs9lob4BeG6QxDxOKqVv5Sb7r5eR6thaCoUIUl+1JeROCsIvHAoEOBQKw8OQRsODkCsODkCsLpIFYXSQKwukgLC6SYrDS5BJIic5BNIqV9SIonynVGxz7b7C9lKnBzmore7F1KGvJRW88he8kkk3JJJO8nWuuSSVkdYkkrIS6AC6YCXQIaSgi2ISmQbGEqRBs6fk4zc9Prmh7b08Fpai4uCAejGfeItbcHK+hT15cjUaVxnQUXb6nkvfu9bH0QtmcQCABAAgAQB57yhZsdL0+Buog1bGjYPrQOzreO9bXBYp6rovnb29jVY7CrWVZbmr9nEosluvIHGx6E0Sh6hYjYcHJCsODkCsODkhWHByBWHByQrDg5ArChyBWHaSBWDSQFhpcmSSI3FBJI5jPut0KcRA9KZ4B9xtifPRWy0ZS1qutw9X/WbLR1PWq63A8+uugN7cLoFcS6YriXQK4hKZFsaSmQbHU1O+WRsUTS+SRwYxjdbnE2AClFNuyKKtSMIuUnkj6NzHzaZk6jbDgZn+sqZBiHSkC4BP0RqHZfWStpSp6kbHCY7FvE1XPdsXYdArDDBAAgAQAIAQhAHn2dWSfRZBJGLU8hsANUb/Z7DrHeNgXLaXwDhN1YrJ7eT/Jv8BiFUhqPavNGTHOtC4GfYmbIoOIrEgelYVhweo2FYcHpWFYeHosKw4OSFYUOQKw4OSCwaSBWELkx2GkoJHmueNfztU4A3bCOabjhcdY+JI7gul0dR6Oim9rz9jfYGnqUr73mYd1nGZcS6BXEumK4l0CuISmQbG68BiTqATSK5Sse3cl+Y3ojRWVbf4t7fVRuGNOwjHseQcdww2lbChR1c3tOQ0rpHp30dN9Vef4PQ1kmlBAAgAQAIAEACAIaylZNG6KVocx4s5p/5gdt1CcIzi4yWTJwnKElKLzR5Xl7JUtDLovu6J5PMzWwcPZducPPWOHK47AOjLLZuZ0uFxMcRG6271/dxViqVq5QMixZZMq3EViVsqi4hYeJFHVFYeHqNhWHh6VhWHh6VhWHB6VhWF0kBYLoCxn5dyiKenfLhpW0Ywdsh6v79gKvwtHpqqhu39hdQpdJNRPKnOJxNyTiScbldXY6DYJdMLiXQK4l0xXEJQRbHQQvke2ONr3veQ1jGNLnOcdQAGJKklfYVTqRitaTsj2nk85Om0mjV1oa+qwdHFg5lOd5Opz+OobL61n0aGrnLaclpLSrrXp0so8eP4PRVkmlBAAgAQAIAEACABAAgCvX0UU8bopmNfG8Wc0+RB1g8RqUZwjOOrJZE6dSVOSlF2Z5dnLmvPREyR6U1Lr5wC74h/UA2faGG+y57F6NdPrQzXodDhMdCt1ZZS9ez2MWGrvtWplTM+xbZUKpwFYnZMq3EViZsqg4isSNkUXEViQPUbCsPD1GwrDw5KwrCgpWEefZ55W56bmmG8cNxhqdJ9I92rx3rodHYbo6eu9r9DbYOlqR1ntfoc7dbIzLiXQK4l0xXEJQRbOgzXzOrcouHMsLIb2dUygtiG/RP0zwHfZW06Mp7DAxekaOHXWd3wW38HtuaGZVJk1t4xztQW2kqZB0zvDB9BvAcLk2WfTpRhsOTxmPq4l9bJbl/dp0qtMEEACABAAgAQAIAEACABAAgAQBx+X8wqecmSmPospxIa28LzxZ9E8W+BWDXwFOpmsmbLD6SqU8p9Zefj7nB5UyHW0d+fhdoD66L1sVt5cOqPeAWlr4CpT3ZG6o4ujW+mWfB5P8AvYVIaoHasCVMyLFuOoVTgKxOyZVuIrEzZVBxFYmbIoNCsSteotEbGBnVnAIWGGI+ueLOIP8AKadvvHZ47r5+BwXSS15fSvP8GRh6Gs9Z7PU4C66A2dwugLgLk2FyTgAMSSnYi5W2nU5D5Psp1diIDBGfraq8I7m20j3CyuhQnLca3EaVw9L913wWf4PS82+Suip7PqiayUY2kboQA/8Arv0vvEjgFlQw8Y7czQ4nTNarlDqrz8fY7xjA0BrQGtAADWiwAGoALINS3fNjkCBAAgAQAIAEACABAAgAQAIAEACABAAgDGylmrQ1BJkp4w84l8V4Xk7yW20u+6oqYalU+qJlUsZXp5Rl45+pgVPJzF9RUzM4SsbKOzDRWDU0TTf0trzM2Gl5r64p9mXuZ8uYVY3qS0rx9oyRnw0T8Vhz0NP9skZMdLUnti14P2IxmdXj6MJ7JR8wqXoevyJ/6nh+fgSf4TrgL6EZ4CVt/PBQ/wBFr8vEP9Sw/F+Bn12beWXDRggijv8AWSVEZI7Ggm3birqWhJJ3qO/InHSGFWcm/AxGckmVHm75KJpJu4vmkc4k6zgw3K2iwkkrZFz05h1kk/Be5qUvIzIbc9WsbvEVOX+BLh8FYsJxZjz0+v20/F/g6HJ/JLk2M3lNVUHaJJRGzuDAD5qxYaC2mFU03iZfTZdi97nWZKyBR0v/AE1NTwm1tNkY0yOL+se8q6MIx2I11XEVav1ybNJSKQQAIAEACABAAgAQAIAEACABAAgAQAIAEACABAAgAQAIAEACABAAgAQAIA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w8QDxIPDhAMDw8PDw8PDg4NDRANEBAPFREWFxQVFBQYHCggGBonHRQUITEiJSkrLi4uFx8zODMsNygtLiwBCgoKDg0OGxAQGCwlICUsLCwtLCwsLCwrLCwsLC0sLCwsLCwsLCwsLCwsLCwwLCwsLCwsLC8sLCwsLSwsLC8sLP/AABEIAOEA4AMBEQACEQEDEQH/xAAcAAABBQEBAQAAAAAAAAAAAAAAAQIDBAUGBwj/xABFEAABAwIBBwgGCAQFBQAAAAABAAIDBBEhBQYSMUFRYQcTIjJxgZGhFCNScrHBQkNigpKiwtEkM2OyFlOz4fA0RFRzk//EABsBAAICAwEAAAAAAAAAAAAAAAABAgMEBQYH/8QAPBEAAgECAgYIBQQBAgcBAAAAAAECAxEEIQUSMUFRYRMicYGRobHRBhQyweEjQlLwYhVyM4KSosLi8UP/2gAMAwEAAhEDEQA/APcUACABAAgAQAIAEACABAAgAKAKVRlelj/mVFKw7nzxtPmVNU5vYmWRpTlsi/Ar/wCJKH/yqY9kjT8FLoan8WS+Xq/xZm12fNHGbNE81sNKKOzL+88i/ddTjhZvkTjhKj25GZJyjx/RppD70rW/AFWLBviWLBPfIRvKO3bSuHZOD+kI+Tf8h/JP+Rdp8/qZ3WhqW8QI3AfmUHhZLehfIz3NGxR5yUcuDZmtO6UGPzdh5qp0prcVSwtWP7fDM1Qb4jEHUQqzHFQAIAEACABAAgAQAIAEACABAAgAQAIAEACAIqmpjiYXyvZGxut8jgxo7ymouTskOMXJ2SOSynyhUzLtpo5Kh3tH1MXiRc+FuKy4YOT+p2M2GBm85O3mzmq3PLKE3VeyBvswRi9uLnXPhZZEcNSjuuZMcLSjtV+0xqgyzfzpZpdvrpXyeTirlaOxWL1qx+lJdgMpANg8EnITmyVtOEtYWsTMZZRbItiSUrHbLHe3BF2K7RTlo3NxHSG8ax2hS1iakmTU7VCTLomnBGqmy1I0aOtmp8YnuaPYPSYe1pw+araUtpCrh4VF1l7nVZFzljnIjkAimOAF+g8/ZOw8D5qidJxzWw0+Iwcqecc0byqMMEACABAAgAQAIAEACABAAgAQAIAEAcXnFn5HETFRhs8owMpJ5lh4W657MOOxZlLCOWc8l5mdRwTlnPJef4OCrquepfzlRI+V2zSPRb7rRg3uCzoxjBWirGwjGNNWirBHCk2JyLLY1G5FskDErkbjw1IQtkACBCoAAoylGMXKTsltGlfJE0dGNZ17hqXH474nldxw0cv5P7L38EbClQaXWZZa0DUFpXpvHN3dTyXsZGpEVxusqh8RYqm+vaS7LPxXsxOCZn1jXNNxq9obD8lnYr4gdaCjQvHjx7F77ew5zTlbE0IpU1aL2yXpy7d+xGtk3PGqisJNGdm5/Rfbg8fMFY1DS9aGU+svPxOap42pHbmdlkfOOmqrNY7Qk/ypLNd93Y7uW8w2OpV8ovPg9psaOJp1Mlt4GuswyAQAIAEACABAAgAQAIAEARzzMjY58jmsYwFznuNmtaNZJTSbdkNJt2R5ZnXnfJWEw0+lHS6icWvnH2tzfs7du4bOhh1Tzlt9Db4fCql1pZv0/v8A8MCGFXtl7kWmMUGyDZK0JESQJCHJCFQAIAVAWEugLMsUrcSd2pcv8T4mUKMaMf3N37FbLxfkZeEheTk9xZXDmeCABAEMrlOKIzjGcXGSuntRmysAOGrYsmLuee6VwPylfVj9LzXt3eliI/DEcCrE7Zo1h1Ob+ej4rR1ZdJHqEvWkZ73tjz7VusHpSUerVzXHf38fUz6GNccqma47/wA+p39POyRofG5r2OF2uabgjgV0EZKSunkbWMlJXRImMEACABAAgAQAIAQm2JwA1koA8nz0zlNZJzMJPokbsLfXvH0z9kbB37rbXD0OjV3t9DcYbD9EtaX1en93mFFGrmy9sssCgQZIEhPJXJ2QPOw9+CkqcnuNdW0phKX1VF3Z+lyxHQuOsgdmKl0L3mvqfEFFfRBvtsvf0LLKBu0uPgE+iRiT07Wl9MUvF+3oTNo4x9HxJKepEx5aUxUv327EvYkELBqa38IT1VwMeWLry21JeLCw3BSSRTKpN7W/EjcpopbK80mjY7L2XJfF2FlOjTrL9raffa3p5nU/C2JUalSi3tSa7r39fIc14K8/asdsOSARyEBUqHK6CEzP5y5IWRq2RzPxIk6MHv1vVfhCOTRyBC9TQjTzdzjlon4XfA4+shJ/Mzc7yO3YRsMHjJUHbbHh7F9DESovLNcPbmerZOr4qiJs0Lg9jxgRrB2gjYRuXTQnGcdaLyN3TqRnHWi8iypkwQAIAEACABAHC8pGXyxvoUR6crb1BH0YjqZ2u28PeWdhKN3rvuNhgqN30j3bO04CJizmbCUrK7LccZVkcPOXI0GL+IcFQyjLXfCOa8dnhcsxQjbirlh4rbmc7iPibFVMqSUF/wBT8Xl5FyJoGoAKWqlsRqKuJrV3erNy7X9thZYosUSZqgy+JIFEuQ4JEwQA0piZE5EpxhFyk7JZtvYiKi5NRirtliHJgeCJNRFrDZ/uuG0v8QSxSdDDLqb5NZy7E9i57ew6zReh/l5KvWfXWxLd28X5dpj1tPLSutJcxk9CUDongdzuHgucnQyujqqVZT7RYqoHasSVNovuPfOElBhcz6uoG9ZFODItmfHKQSbYHZtsttHBKVPrZMoxuhoY6ilOTjJbOHet/k0WBICMFg1KM6btJHA4/R2IwU9StHsa2Psf2efIjeVFGAVpCrEBp5r5yPoZr4ugeRz8Q2j22/aHnq3EbHB4p0Zci/D13RlfdvX93nslLUslY2WJwfG9ocxzdRBXRxkpK6N7GSkrrYSpjBAAgAQBVynXMp4ZJ5OrEwuO821AcSbDvUoRcpKKJwg5yUVvPEKiqfNK+aQ3kleXvtqBOwcALAcAujo4V2S2Ihj9PUMKuioLWksv8V37+7xJ4gsyNOMNiOJxukcTi3+rO64bF4e+ZajCGa8sxhVsnEssVbLUTNUGXRJmqDL4kgKiWoddIkISgBuvAKutWp0KbqVHaK2slTpzqzUIK7e40KKi2nWvPtJaVq6RlqxvGmti3vnL7LYu07LAaOp4OOs8573w5L33+RqxQ2VFOgkZcp3JHQtcC1wa5pFnNcA4EbiDrWQoFeszEq806dxvGZYTuY7SZ+F17dxChPDwe4yIYuotuZmy5qkf9w4jdzQB8dJYVSnGGxGTHFN7jna2iEcrmXc7RIsXbiAfmthgoQlSVS2f5sbbDwi4qe8j5tZ1jJ1hpYoygpKzRXWpU69N06sU4vc/757SN5Wrr4V081sPPdMaCngm6tPrU/OPby4PxtvryOVKRz5UlcrYoR1/JrnRzEwo5neond6lxOEUx2cGu1dtt5K22Ar6r6OWzcZ+CxGrLUex7OT/ACetrbm3BAAgAQB5pyo5e0ntoIjg3RkqSPa1xx+FnHtbxW60Xhv/ANZd3uanSWLlBdHB2vt7OHfv5HGwNW8OZmy7GFFmOy1Gq2RLDFBk0TsKrZaiVrlFouiStcoNFqY8OSsWJi6SViVwBubDWq61WnRpupUdorNsnTpzqzUIK7exGnQ0e06151pHSNXSVXhTX0x+75+mxb2+2wOBhgocZva/suXr5LXiisilSSRfKVyYBZCRXcVMQ1yjIaKdQtfX2GRA4zL8frr72j4kfssrRbvSa4N/Zm9wkv0zP0VsjIuBYgdyGRii0Syas9hnVUdsRq28FgVqGrnHYcFp3QTwt8RQX6e9fx/9fTsM+VyqijlylM5XRQj3Xk8zi9Ooml5vPBaKfe4gdF/3h5hy3uHq9JDmb7C1ulp3e3edQrzJBAFHLmU2UlNLUv1RMLgL20namtHEuIHerKVN1JqC3kKk1CLk9x4OJXyvdLKdKSV7nvdvc43PcuupQUIqK2I5HEVHOTky7EFYYMmW2KLKWTsUGImaVBk0TNcoNFiJA9RsWJjw9KxamO00rE1IUPvgFCcowi5ydks23uROKlOSjFXb2I2MnUVsXaz5LzjSuk5aSq6sMqUXkuL/AJP7Ld2ncaN0fHBw1pZze18OS+/HwNqKOyqpU1FGXKVyYLJRWKgQiAGvUJEkVJ1g1i+BymcA6bTwd8R+6u0U/rXNf3yNxhH1WZdltzKAhA7kbwkSRTmCgy9JNWZh10ejiOr8Fizp2eR51p/QbwU+mor9N/8Aa+HZwfc9182R100jmjrOS7LPo2UGMcbRVXqHi+GmT6o9ul0fvlZeFqas7cTMwVXUqW3M93W1N2CAPM+V3K13Q0TTgP4ia3e2Mf3m3ulbjRdHbUfYvuanSdWyUF2nEU7VvEc7Nl2MJmNIsNSZWyVpUWIka5RaJokDlGxNDg9KxJMcHpWJpi84lYlrG3kmhPXeMTqG4fuvPNPaX+dn8vRf6aeb/k1/4rdxeeyx2+htGfLR6equu9i/ivd7+Gzib8TLLWUoKKNvKVydqyUVMcpEQSuMEXAY8quTJIqTlYVVl8Dl84dbPv8AyVuifrqf8v3NthNjMoLdGWBKAIZCkTRUmKgy+Jn1AvcFQZbOlCtB06ivFqzRh1EWieGwqs8n0zoqejsR0bzi84vivdb/AB2MjjeWkOaSHNIc0jWCDcEITs7mpTs7o+mMi14qaaGoGHPQxyEbi5oJHcbjuW8hLWimdJCWtFS4l1SJHz9lvKHpdbPUXu2SU82f6TejH+VoXU4Wn0dNROXxlTXqNjoQstGsmy2xMoZKEiA8FIBwckMcHJWJDtNKw7i6aViVzWyLQ6ZEjh0R1BvO9cZ8TaYcb4Kg839b4L+K5vfwWW/Lq/h/RWvbFVlkvpXF/wAuxbuee5X6eFllyNKCSOsk7lloWXEpZKFYmRFRcQiVwBK4Ebyq5MmipOVh1WXwOZzgOLPvfJX6J+up3fc22E2MybrdGXYa5yBpEEj0ixIqTOUGXRRRmcosyYoz6gA61WzE0rouGkcK6Msnti+D9nsfLnYoEWwSPGatKdGbp1FaSdmuDR7jyRVnOZMDNsE0sWO4kSD/AFLdy22Elen2G3wMr0lyNzPKu9HyfUyg6LhC5jDue/oMP4nBbDDQ16sY8y+vPUpyfI8JpGYBdTE5OqzUiCsRhyLDUyljwkRHXQAXSGLdABpIsO5eyXRGZ+N9AdY7+C0On9MLR9C0P+JLKK4cZPkvN8rm60Lot46ref8Aw4/Vz/xXbv4LuOwp4wAAMAF5lTTb1pO7ebe9vieiOyVlsRcYFlxKmStVqZWx4UrkQulcAulcAui4EUhVUmTiU5ysSozIgcxnC7Fn3/0rK0RtqP8A2/c22DWT7jI0luTMsMc9BJIrSPUSyKKsr1Fl0UU5nKLL4opSuUGZEUVni+O74KO84L400Ta2Oprgp/aX2fcepciFQSyri2NdBIO1weD/AGNWywTyaOS0dLKSNjleqS3J7WD66piYfda1z/ixq3ujY3rX4L8FukJWo9rPLaULoUcxUZoxBTRiSJ2plbHJkQQAXSAW6BklPC6RwY3WfIbSVi43GUsHQlXqvKPi+CXN7jJwmFqYqtGjTWb8lvb5I7HJ9K2Nga3Z4k7SV5BisXVxuIliKu17tyW5LkvN3e1nqOFwtPCUY0aexeb3t9v4NGMJxRNsnarkVskBU7kB107iC6VwEulcAJSbAhkKrkyyJTmKxKjL4I5bON/TYODviP2Wfoj6ZvmjcYNdVmOXrbmZYhe9ImkV5HpFiRVleosuiipK9RZfFFSRygXxIwcUmV4nDwxNGVGpskmn3novIq+1TUs3wMd2hr9f5ln4F5s8boYeeGxFShPbF28H9zW5ZpPV0jN8srvwsA/Uul0WutJ8irST6iXM8+plvEc5UL8ZUzFkTgplbFugQXQAIAVMDpsiUHNt0nDpu18BsC8p+I9MfP4jo6b/AE4PL/J75dm5cs956ToLRfyVHXqL9SW3kty9+fYbcYWkgjcSJ2LIRUyVqsTIMeCncgOui4BdK4CXRcBCUmxohkKrkyyKKcxWJUZfBHH5ySeuA3Rjzc5bXRKtRk/8vsjd4KP6feZBetoZliJ70iaRXkeoliRWkckWxRUlcosuiiu4qJahqRI9D5GB/GTHdSkH/wCrLfPwWbgfqZ578S4RU9IKsl9cc+2Lt6WNblobhRu2B1QPER/suo0W85dxyGk11YnA05W7Rz0y9GVNGNJE7SmVMW6BCoAEAauQ6LTdzjh0Wno8Xf7Lj/izTHy1H5Wk+vNZ/wCMfeWxcr8jqPhrRfT1fmai6sdnOXtH1tzOnjC84grHeSZYYsiJUyZqtTK2StUrkGOBRciLdFwC6LgJdK4COKGxogkKqky2KKcxWNUZfBHD5wy3qHD2QwflB+a3mjVbDrnf1N/g4/pIy3PWcZSRC56RNIhe9ImkVpHJFqRVe5RLUiIpEwQB6ZyJMvLVO3Rwt/E5x/Ss7A7ZHJ/FSVqT/wB32Njlli/hKd/s1Wj+KJ5/Suj0Y/1GuX3PP9Ir9NPmeZ05W9Rzs0Xo3KZjSRO0plTQ8FMQ4IETU0BkeGN1nbuG0rEx2Np4LDyr1NkV4vclzbMnB4SeLrxow2vyW99x11LCGNDWiwAsF4ricTUxdeVeq+tJ3f2XYlkj1ehQp4elGlTVlFW/vN7WW2IiNk7VYmVslap3IMeCnciOBRcQXRcAui4BdFwGuKTY0ivIVXJlsUVJisaoy+KPPMrzaVRKf6jm/h6PyXS4OOrQguS88zpcPG1KK5FFz1kF9iJzkiSRC9yRNIryOSJpEDikWIYkMRMVz1nkQhtHVybHPgYO1oeT/eFsMCspM4/4onedOPBN+NvY6TlNpOcyXNYXMRjmHY140j+EuW5wMtWuvA4zGR1qLPF4HLo0czNF6NymjGkiywplTRICmQY8JkTosh0mi3TcOk/ybs/fwXlvxdpb5nEfK031Kbz5y3/9Oztueh/DWjfl6HTzXWn5R3eO3w4GywLlonRMmarUVslap3IMkaU7kGPBRciLdO4gui4BdK4BdO4DXFK5JIryFVyZbFFOZ1sTsWPPPIyII8vkm0iXe0S7xN110Y6qUeB1Sjqq3AiLkyViNzkiSRE5yRJIgeUiaIiUEhLoFcS6BXPbuRymLMml5+uqJHj3Q1rPi1y2mDVqfecL8RVNbF24RS9X9zsso0jZ4ZIX9WaN8Tux7S0/FZkJOMlJbjn5RUk0z5zaxzHOjeLPjc5jxuc02cPEFdVGSaujlqsXFtMuROViMWSLLCpFLJmlMrZfyVS85IAeq3pO7Ng7/wB1pPiDSn+n4OU4vry6se17+5Z9tlvNroXR/wA7ilGS6sc5dnDvflc6ti8bWbuz1BkzVaitkrVNMgyUFO5BjwU7kRwKLiFui4gui4C3RcLCXRcLDHlFyaRXkKg2WxRk5dn0KeZw1iJ9veIsPMhFCOvWhHmjMwsNarFc0eaaS6k6ewwuQOwxzkhkbnIJIicUhjCUDGpkbiEoItn0ZmJRcxkykjsQTA2Qg6w6S8hv3vK3FGOrTSPONJ1elxdSXO3hl9jeVpgniPKTkv0fKL3gWjqgJ22FhpnCQdukNL74XQYCrr0kt6y9jRaQpatS/EwYis9GpkWoypFLJ2lSK2dZkel5uMX6zuk75D/nFeQfE+k/nca4xfUh1V2/ufe/JI9K0DgPlMItZdaWb+y7l53NFq0CNwyRqkmRZK0qVyDHgouRY8FFyNhwKLisLdO4rBdFwFui4CEouBG9yLk0ivIVFstijmM9qjRpdH/MkY3uB0/0hZejY61e/BP2+5tdGQvWvwT9vucEXLoDf2ELkBYYXIGMJSGMcUAMJTE2NJTINlrI9Eaiphp23vNLHHcYkBzgCe4XPcpwjrSSMbE1lSpSqcE2fUDGgAACwAAAGwBbk81bvmKgRx3Khkb0iiMrBeWkJmbYYmK3rR4AO+4FnYCtqVbPY8vYw8bS6SndbVmeQwOXQo5qaLkakUSNPI9NzkoB6rek7sGzxstN8QaQ+RwM6kX1n1Y9r39yu+42OhcF83i4xf0rrPsW7vdl2XOuC8YR6ex7SpkWSNKdyDHgouRY8FFyI+6LisKCncVhbouKwXRcLC3TuFhCUXCxE9yLliRA8qLZYkcNn/U9OKK/Va6Qj3jYf2u8Vt9Ew6sp9398TfaKh1ZS7jk7rbG2EJQA0lADSUAMJTExpKZBsaSmQbO95Gclc9XuqHDoUkZIP9WS7W/l5zwCy8LC8r8DntP4jUoKmv3PyWfrY9wWwOPBACEAixxBwIO0IA8JztyGaGsfEAeZf6ynOzmyerfe03HcDtXS4Sv0tNPfvObxtDop5bHsKMRWYjWSR1WbsGjEX7ZD+UYDzuvMvjTG9Lio4dPKCu/90s/S3izuvhfC9HhnWe2b8ll63NcFcYdKPBTEPBQRsPBRcjYeCgjYUOQKw7STuKwuki4WF0kXEF07gISi40iJ7kXJpEDyk2WJHl+dNVzlZKQbhjubH3BY+d10mBp6lCPPPxOowUNShFcc/EybrLMoLoEISgBpKYCEoINjCVIg2McU0VSZ9CcmOQzR5Oj0xaWo/iJQRYjSA0Gm+qzQ3DfdbShDVgcJpXE9PiG1sWS7vydYrjXAgAQBz2e+borqYtaB6RFd9O42HS2sJ3OAt22OxZWExHQzu9j2mNisOq1O2/ceMR3BLXAtc0kOa4EFrgbEEbCumi09hylSLWTO7pmaDGs9lob4BeG6QxDxOKqVv5Sb7r5eR6thaCoUIUl+1JeROCsIvHAoEOBQKw8OQRsODkCsODkCsLpIFYXSQKwukgLC6SYrDS5BJIic5BNIqV9SIonynVGxz7b7C9lKnBzmore7F1KGvJRW88he8kkk3JJJO8nWuuSSVkdYkkrIS6AC6YCXQIaSgi2ISmQbGEqRBs6fk4zc9Prmh7b08Fpai4uCAejGfeItbcHK+hT15cjUaVxnQUXb6nkvfu9bH0QtmcQCABAAgAQB57yhZsdL0+Buog1bGjYPrQOzreO9bXBYp6rovnb29jVY7CrWVZbmr9nEosluvIHGx6E0Sh6hYjYcHJCsODkCsODkhWHByBWHByQrDg5ArChyBWHaSBWDSQFhpcmSSI3FBJI5jPut0KcRA9KZ4B9xtifPRWy0ZS1qutw9X/WbLR1PWq63A8+uugN7cLoFcS6YriXQK4hKZFsaSmQbHU1O+WRsUTS+SRwYxjdbnE2AClFNuyKKtSMIuUnkj6NzHzaZk6jbDgZn+sqZBiHSkC4BP0RqHZfWStpSp6kbHCY7FvE1XPdsXYdArDDBAAgAQAIAQhAHn2dWSfRZBJGLU8hsANUb/Z7DrHeNgXLaXwDhN1YrJ7eT/Jv8BiFUhqPavNGTHOtC4GfYmbIoOIrEgelYVhweo2FYcHpWFYeHosKw4OSFYUOQKw4OSCwaSBWELkx2GkoJHmueNfztU4A3bCOabjhcdY+JI7gul0dR6Oim9rz9jfYGnqUr73mYd1nGZcS6BXEumK4l0CuISmQbG68BiTqATSK5Sse3cl+Y3ojRWVbf4t7fVRuGNOwjHseQcdww2lbChR1c3tOQ0rpHp30dN9Vef4PQ1kmlBAAgAQAIAEACAIaylZNG6KVocx4s5p/5gdt1CcIzi4yWTJwnKElKLzR5Xl7JUtDLovu6J5PMzWwcPZducPPWOHK47AOjLLZuZ0uFxMcRG6271/dxViqVq5QMixZZMq3EViVsqi4hYeJFHVFYeHqNhWHh6VhWHh6VhWHB6VhWF0kBYLoCxn5dyiKenfLhpW0Ywdsh6v79gKvwtHpqqhu39hdQpdJNRPKnOJxNyTiScbldXY6DYJdMLiXQK4l0xXEJQRbHQQvke2ONr3veQ1jGNLnOcdQAGJKklfYVTqRitaTsj2nk85Om0mjV1oa+qwdHFg5lOd5Opz+OobL61n0aGrnLaclpLSrrXp0so8eP4PRVkmlBAAgAQAIAEACABAAgCvX0UU8bopmNfG8Wc0+RB1g8RqUZwjOOrJZE6dSVOSlF2Z5dnLmvPREyR6U1Lr5wC74h/UA2faGG+y57F6NdPrQzXodDhMdCt1ZZS9ez2MWGrvtWplTM+xbZUKpwFYnZMq3EViZsqg4isSNkUXEViQPUbCsPD1GwrDw5KwrCgpWEefZ55W56bmmG8cNxhqdJ9I92rx3rodHYbo6eu9r9DbYOlqR1ntfoc7dbIzLiXQK4l0xXEJQRbOgzXzOrcouHMsLIb2dUygtiG/RP0zwHfZW06Mp7DAxekaOHXWd3wW38HtuaGZVJk1t4xztQW2kqZB0zvDB9BvAcLk2WfTpRhsOTxmPq4l9bJbl/dp0qtMEEACABAAgAQAIAEACABAAgAQBx+X8wqecmSmPospxIa28LzxZ9E8W+BWDXwFOpmsmbLD6SqU8p9Zefj7nB5UyHW0d+fhdoD66L1sVt5cOqPeAWlr4CpT3ZG6o4ujW+mWfB5P8AvYVIaoHasCVMyLFuOoVTgKxOyZVuIrEzZVBxFYmbIoNCsSteotEbGBnVnAIWGGI+ueLOIP8AKadvvHZ47r5+BwXSS15fSvP8GRh6Gs9Z7PU4C66A2dwugLgLk2FyTgAMSSnYi5W2nU5D5Psp1diIDBGfraq8I7m20j3CyuhQnLca3EaVw9L913wWf4PS82+Suip7PqiayUY2kboQA/8Arv0vvEjgFlQw8Y7czQ4nTNarlDqrz8fY7xjA0BrQGtAADWiwAGoALINS3fNjkCBAAgAQAIAEACABAAgAQAIAEACABAAgDGylmrQ1BJkp4w84l8V4Xk7yW20u+6oqYalU+qJlUsZXp5Rl45+pgVPJzF9RUzM4SsbKOzDRWDU0TTf0trzM2Gl5r64p9mXuZ8uYVY3qS0rx9oyRnw0T8Vhz0NP9skZMdLUnti14P2IxmdXj6MJ7JR8wqXoevyJ/6nh+fgSf4TrgL6EZ4CVt/PBQ/wBFr8vEP9Sw/F+Bn12beWXDRggijv8AWSVEZI7Ggm3birqWhJJ3qO/InHSGFWcm/AxGckmVHm75KJpJu4vmkc4k6zgw3K2iwkkrZFz05h1kk/Be5qUvIzIbc9WsbvEVOX+BLh8FYsJxZjz0+v20/F/g6HJ/JLk2M3lNVUHaJJRGzuDAD5qxYaC2mFU03iZfTZdi97nWZKyBR0v/AE1NTwm1tNkY0yOL+se8q6MIx2I11XEVav1ybNJSKQQAIAEACABAAgAQAIAEACABAAgAQAIAEACABAAgAQAIAEACABAAgAQAIA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w8QDxIPDhAMDw8PDw8PDg4NDRANEBAPFREWFxQVFBQYHCggGBonHRQUITEiJSkrLi4uFx8zODMsNygtLiwBCgoKDg0OGxAQGCwlICUsLCwtLCwsLCwrLCwsLC0sLCwsLCwsLCwsLCwsLCwwLCwsLCwsLC8sLCwsLSwsLC8sLP/AABEIAOEA4AMBEQACEQEDEQH/xAAcAAABBQEBAQAAAAAAAAAAAAAAAQIDBAUGBwj/xABFEAABAwIBBwgGCAQFBQAAAAABAAIDBBEhBQYSMUFRYQcTIjJxgZGhFCNScrHBQkNigpKiwtEkM2OyFlOz4fA0RFRzk//EABsBAAICAwEAAAAAAAAAAAAAAAABAgMEBQYH/8QAPBEAAgECAgYIBQQBAgcBAAAAAAECAxEEIQUSMUFRYRMicYGRobHRBhQyweEjQlLwYhVyM4KSosLi8UP/2gAMAwEAAhEDEQA/APcUACABAAgAQAIAEACABAAgAKAKVRlelj/mVFKw7nzxtPmVNU5vYmWRpTlsi/Ar/wCJKH/yqY9kjT8FLoan8WS+Xq/xZm12fNHGbNE81sNKKOzL+88i/ddTjhZvkTjhKj25GZJyjx/RppD70rW/AFWLBviWLBPfIRvKO3bSuHZOD+kI+Tf8h/JP+Rdp8/qZ3WhqW8QI3AfmUHhZLehfIz3NGxR5yUcuDZmtO6UGPzdh5qp0prcVSwtWP7fDM1Qb4jEHUQqzHFQAIAEACABAAgAQAIAEACABAAgAQAIAEACAIqmpjiYXyvZGxut8jgxo7ymouTskOMXJ2SOSynyhUzLtpo5Kh3tH1MXiRc+FuKy4YOT+p2M2GBm85O3mzmq3PLKE3VeyBvswRi9uLnXPhZZEcNSjuuZMcLSjtV+0xqgyzfzpZpdvrpXyeTirlaOxWL1qx+lJdgMpANg8EnITmyVtOEtYWsTMZZRbItiSUrHbLHe3BF2K7RTlo3NxHSG8ax2hS1iakmTU7VCTLomnBGqmy1I0aOtmp8YnuaPYPSYe1pw+araUtpCrh4VF1l7nVZFzljnIjkAimOAF+g8/ZOw8D5qidJxzWw0+Iwcqecc0byqMMEACABAAgAQAIAEACABAAgAQAIAEAcXnFn5HETFRhs8owMpJ5lh4W657MOOxZlLCOWc8l5mdRwTlnPJef4OCrquepfzlRI+V2zSPRb7rRg3uCzoxjBWirGwjGNNWirBHCk2JyLLY1G5FskDErkbjw1IQtkACBCoAAoylGMXKTsltGlfJE0dGNZ17hqXH474nldxw0cv5P7L38EbClQaXWZZa0DUFpXpvHN3dTyXsZGpEVxusqh8RYqm+vaS7LPxXsxOCZn1jXNNxq9obD8lnYr4gdaCjQvHjx7F77ew5zTlbE0IpU1aL2yXpy7d+xGtk3PGqisJNGdm5/Rfbg8fMFY1DS9aGU+svPxOap42pHbmdlkfOOmqrNY7Qk/ypLNd93Y7uW8w2OpV8ovPg9psaOJp1Mlt4GuswyAQAIAEACABAAgAQAIAEARzzMjY58jmsYwFznuNmtaNZJTSbdkNJt2R5ZnXnfJWEw0+lHS6icWvnH2tzfs7du4bOhh1Tzlt9Db4fCql1pZv0/v8A8MCGFXtl7kWmMUGyDZK0JESQJCHJCFQAIAVAWEugLMsUrcSd2pcv8T4mUKMaMf3N37FbLxfkZeEheTk9xZXDmeCABAEMrlOKIzjGcXGSuntRmysAOGrYsmLuee6VwPylfVj9LzXt3eliI/DEcCrE7Zo1h1Ob+ej4rR1ZdJHqEvWkZ73tjz7VusHpSUerVzXHf38fUz6GNccqma47/wA+p39POyRofG5r2OF2uabgjgV0EZKSunkbWMlJXRImMEACABAAgAQAIAQm2JwA1koA8nz0zlNZJzMJPokbsLfXvH0z9kbB37rbXD0OjV3t9DcYbD9EtaX1en93mFFGrmy9sssCgQZIEhPJXJ2QPOw9+CkqcnuNdW0phKX1VF3Z+lyxHQuOsgdmKl0L3mvqfEFFfRBvtsvf0LLKBu0uPgE+iRiT07Wl9MUvF+3oTNo4x9HxJKepEx5aUxUv327EvYkELBqa38IT1VwMeWLry21JeLCw3BSSRTKpN7W/EjcpopbK80mjY7L2XJfF2FlOjTrL9raffa3p5nU/C2JUalSi3tSa7r39fIc14K8/asdsOSARyEBUqHK6CEzP5y5IWRq2RzPxIk6MHv1vVfhCOTRyBC9TQjTzdzjlon4XfA4+shJ/Mzc7yO3YRsMHjJUHbbHh7F9DESovLNcPbmerZOr4qiJs0Lg9jxgRrB2gjYRuXTQnGcdaLyN3TqRnHWi8iypkwQAIAEACABAHC8pGXyxvoUR6crb1BH0YjqZ2u28PeWdhKN3rvuNhgqN30j3bO04CJizmbCUrK7LccZVkcPOXI0GL+IcFQyjLXfCOa8dnhcsxQjbirlh4rbmc7iPibFVMqSUF/wBT8Xl5FyJoGoAKWqlsRqKuJrV3erNy7X9thZYosUSZqgy+JIFEuQ4JEwQA0piZE5EpxhFyk7JZtvYiKi5NRirtliHJgeCJNRFrDZ/uuG0v8QSxSdDDLqb5NZy7E9i57ew6zReh/l5KvWfXWxLd28X5dpj1tPLSutJcxk9CUDongdzuHgucnQyujqqVZT7RYqoHasSVNovuPfOElBhcz6uoG9ZFODItmfHKQSbYHZtsttHBKVPrZMoxuhoY6ilOTjJbOHet/k0WBICMFg1KM6btJHA4/R2IwU9StHsa2Psf2efIjeVFGAVpCrEBp5r5yPoZr4ugeRz8Q2j22/aHnq3EbHB4p0Zci/D13RlfdvX93nslLUslY2WJwfG9ocxzdRBXRxkpK6N7GSkrrYSpjBAAgAQBVynXMp4ZJ5OrEwuO821AcSbDvUoRcpKKJwg5yUVvPEKiqfNK+aQ3kleXvtqBOwcALAcAujo4V2S2Ihj9PUMKuioLWksv8V37+7xJ4gsyNOMNiOJxukcTi3+rO64bF4e+ZajCGa8sxhVsnEssVbLUTNUGXRJmqDL4kgKiWoddIkISgBuvAKutWp0KbqVHaK2slTpzqzUIK7e40KKi2nWvPtJaVq6RlqxvGmti3vnL7LYu07LAaOp4OOs8573w5L33+RqxQ2VFOgkZcp3JHQtcC1wa5pFnNcA4EbiDrWQoFeszEq806dxvGZYTuY7SZ+F17dxChPDwe4yIYuotuZmy5qkf9w4jdzQB8dJYVSnGGxGTHFN7jna2iEcrmXc7RIsXbiAfmthgoQlSVS2f5sbbDwi4qe8j5tZ1jJ1hpYoygpKzRXWpU69N06sU4vc/757SN5Wrr4V081sPPdMaCngm6tPrU/OPby4PxtvryOVKRz5UlcrYoR1/JrnRzEwo5neond6lxOEUx2cGu1dtt5K22Ar6r6OWzcZ+CxGrLUex7OT/ACetrbm3BAAgAQB5pyo5e0ntoIjg3RkqSPa1xx+FnHtbxW60Xhv/ANZd3uanSWLlBdHB2vt7OHfv5HGwNW8OZmy7GFFmOy1Gq2RLDFBk0TsKrZaiVrlFouiStcoNFqY8OSsWJi6SViVwBubDWq61WnRpupUdorNsnTpzqzUIK7exGnQ0e06151pHSNXSVXhTX0x+75+mxb2+2wOBhgocZva/suXr5LXiisilSSRfKVyYBZCRXcVMQ1yjIaKdQtfX2GRA4zL8frr72j4kfssrRbvSa4N/Zm9wkv0zP0VsjIuBYgdyGRii0Syas9hnVUdsRq28FgVqGrnHYcFp3QTwt8RQX6e9fx/9fTsM+VyqijlylM5XRQj3Xk8zi9Ooml5vPBaKfe4gdF/3h5hy3uHq9JDmb7C1ulp3e3edQrzJBAFHLmU2UlNLUv1RMLgL20namtHEuIHerKVN1JqC3kKk1CLk9x4OJXyvdLKdKSV7nvdvc43PcuupQUIqK2I5HEVHOTky7EFYYMmW2KLKWTsUGImaVBk0TNcoNFiJA9RsWJjw9KxamO00rE1IUPvgFCcowi5ydks23uROKlOSjFXb2I2MnUVsXaz5LzjSuk5aSq6sMqUXkuL/AJP7Ld2ncaN0fHBw1pZze18OS+/HwNqKOyqpU1FGXKVyYLJRWKgQiAGvUJEkVJ1g1i+BymcA6bTwd8R+6u0U/rXNf3yNxhH1WZdltzKAhA7kbwkSRTmCgy9JNWZh10ejiOr8Fizp2eR51p/QbwU+mor9N/8Aa+HZwfc9182R100jmjrOS7LPo2UGMcbRVXqHi+GmT6o9ul0fvlZeFqas7cTMwVXUqW3M93W1N2CAPM+V3K13Q0TTgP4ia3e2Mf3m3ulbjRdHbUfYvuanSdWyUF2nEU7VvEc7Nl2MJmNIsNSZWyVpUWIka5RaJokDlGxNDg9KxJMcHpWJpi84lYlrG3kmhPXeMTqG4fuvPNPaX+dn8vRf6aeb/k1/4rdxeeyx2+htGfLR6equu9i/ivd7+Gzib8TLLWUoKKNvKVydqyUVMcpEQSuMEXAY8quTJIqTlYVVl8Dl84dbPv8AyVuifrqf8v3NthNjMoLdGWBKAIZCkTRUmKgy+Jn1AvcFQZbOlCtB06ivFqzRh1EWieGwqs8n0zoqejsR0bzi84vivdb/AB2MjjeWkOaSHNIc0jWCDcEITs7mpTs7o+mMi14qaaGoGHPQxyEbi5oJHcbjuW8hLWimdJCWtFS4l1SJHz9lvKHpdbPUXu2SU82f6TejH+VoXU4Wn0dNROXxlTXqNjoQstGsmy2xMoZKEiA8FIBwckMcHJWJDtNKw7i6aViVzWyLQ6ZEjh0R1BvO9cZ8TaYcb4Kg839b4L+K5vfwWW/Lq/h/RWvbFVlkvpXF/wAuxbuee5X6eFllyNKCSOsk7lloWXEpZKFYmRFRcQiVwBK4Ebyq5MmipOVh1WXwOZzgOLPvfJX6J+up3fc22E2MybrdGXYa5yBpEEj0ixIqTOUGXRRRmcosyYoz6gA61WzE0rouGkcK6Msnti+D9nsfLnYoEWwSPGatKdGbp1FaSdmuDR7jyRVnOZMDNsE0sWO4kSD/AFLdy22Elen2G3wMr0lyNzPKu9HyfUyg6LhC5jDue/oMP4nBbDDQ16sY8y+vPUpyfI8JpGYBdTE5OqzUiCsRhyLDUyljwkRHXQAXSGLdABpIsO5eyXRGZ+N9AdY7+C0On9MLR9C0P+JLKK4cZPkvN8rm60Lot46ref8Aw4/Vz/xXbv4LuOwp4wAAMAF5lTTb1pO7ebe9vieiOyVlsRcYFlxKmStVqZWx4UrkQulcAulcAui4EUhVUmTiU5ysSozIgcxnC7Fn3/0rK0RtqP8A2/c22DWT7jI0luTMsMc9BJIrSPUSyKKsr1Fl0UU5nKLL4opSuUGZEUVni+O74KO84L400Ta2Oprgp/aX2fcepciFQSyri2NdBIO1weD/AGNWywTyaOS0dLKSNjleqS3J7WD66piYfda1z/ixq3ujY3rX4L8FukJWo9rPLaULoUcxUZoxBTRiSJ2plbHJkQQAXSAW6BklPC6RwY3WfIbSVi43GUsHQlXqvKPi+CXN7jJwmFqYqtGjTWb8lvb5I7HJ9K2Nga3Z4k7SV5BisXVxuIliKu17tyW5LkvN3e1nqOFwtPCUY0aexeb3t9v4NGMJxRNsnarkVskBU7kB107iC6VwEulcAJSbAhkKrkyyJTmKxKjL4I5bON/TYODviP2Wfoj6ZvmjcYNdVmOXrbmZYhe9ImkV5HpFiRVleosuiipK9RZfFFSRygXxIwcUmV4nDwxNGVGpskmn3novIq+1TUs3wMd2hr9f5ln4F5s8boYeeGxFShPbF28H9zW5ZpPV0jN8srvwsA/Uul0WutJ8irST6iXM8+plvEc5UL8ZUzFkTgplbFugQXQAIAVMDpsiUHNt0nDpu18BsC8p+I9MfP4jo6b/AE4PL/J75dm5cs956ToLRfyVHXqL9SW3kty9+fYbcYWkgjcSJ2LIRUyVqsTIMeCncgOui4BdK4CXRcBCUmxohkKrkyyKKcxWJUZfBHH5ySeuA3Rjzc5bXRKtRk/8vsjd4KP6feZBetoZliJ70iaRXkeoliRWkckWxRUlcosuiiu4qJahqRI9D5GB/GTHdSkH/wCrLfPwWbgfqZ578S4RU9IKsl9cc+2Lt6WNblobhRu2B1QPER/suo0W85dxyGk11YnA05W7Rz0y9GVNGNJE7SmVMW6BCoAEAauQ6LTdzjh0Wno8Xf7Lj/izTHy1H5Wk+vNZ/wCMfeWxcr8jqPhrRfT1fmai6sdnOXtH1tzOnjC84grHeSZYYsiJUyZqtTK2StUrkGOBRciLdFwC6LgJdK4COKGxogkKqky2KKcxWNUZfBHD5wy3qHD2QwflB+a3mjVbDrnf1N/g4/pIy3PWcZSRC56RNIhe9ImkVpHJFqRVe5RLUiIpEwQB6ZyJMvLVO3Rwt/E5x/Ss7A7ZHJ/FSVqT/wB32Njlli/hKd/s1Wj+KJ5/Suj0Y/1GuX3PP9Ir9NPmeZ05W9Rzs0Xo3KZjSRO0plTQ8FMQ4IETU0BkeGN1nbuG0rEx2Np4LDyr1NkV4vclzbMnB4SeLrxow2vyW99x11LCGNDWiwAsF4ricTUxdeVeq+tJ3f2XYlkj1ehQp4elGlTVlFW/vN7WW2IiNk7VYmVslap3IMeCnciOBRcQXRcAui4BdFwGuKTY0ivIVXJlsUVJisaoy+KPPMrzaVRKf6jm/h6PyXS4OOrQguS88zpcPG1KK5FFz1kF9iJzkiSRC9yRNIryOSJpEDikWIYkMRMVz1nkQhtHVybHPgYO1oeT/eFsMCspM4/4onedOPBN+NvY6TlNpOcyXNYXMRjmHY140j+EuW5wMtWuvA4zGR1qLPF4HLo0czNF6NymjGkiywplTRICmQY8JkTosh0mi3TcOk/ybs/fwXlvxdpb5nEfK031Kbz5y3/9Oztueh/DWjfl6HTzXWn5R3eO3w4GywLlonRMmarUVslap3IMkaU7kGPBRciLdO4gui4BdK4BdO4DXFK5JIryFVyZbFFOZ1sTsWPPPIyII8vkm0iXe0S7xN110Y6qUeB1Sjqq3AiLkyViNzkiSRE5yRJIgeUiaIiUEhLoFcS6BXPbuRymLMml5+uqJHj3Q1rPi1y2mDVqfecL8RVNbF24RS9X9zsso0jZ4ZIX9WaN8Tux7S0/FZkJOMlJbjn5RUk0z5zaxzHOjeLPjc5jxuc02cPEFdVGSaujlqsXFtMuROViMWSLLCpFLJmlMrZfyVS85IAeq3pO7Ng7/wB1pPiDSn+n4OU4vry6se17+5Z9tlvNroXR/wA7ilGS6sc5dnDvflc6ti8bWbuz1BkzVaitkrVNMgyUFO5BjwU7kRwKLiFui4gui4C3RcLCXRcLDHlFyaRXkKg2WxRk5dn0KeZw1iJ9veIsPMhFCOvWhHmjMwsNarFc0eaaS6k6ewwuQOwxzkhkbnIJIicUhjCUDGpkbiEoItn0ZmJRcxkykjsQTA2Qg6w6S8hv3vK3FGOrTSPONJ1elxdSXO3hl9jeVpgniPKTkv0fKL3gWjqgJ22FhpnCQdukNL74XQYCrr0kt6y9jRaQpatS/EwYis9GpkWoypFLJ2lSK2dZkel5uMX6zuk75D/nFeQfE+k/nca4xfUh1V2/ufe/JI9K0DgPlMItZdaWb+y7l53NFq0CNwyRqkmRZK0qVyDHgouRY8FFyNhwKLisLdO4rBdFwFui4CEouBG9yLk0ivIVFstijmM9qjRpdH/MkY3uB0/0hZejY61e/BP2+5tdGQvWvwT9vucEXLoDf2ELkBYYXIGMJSGMcUAMJTE2NJTINlrI9Eaiphp23vNLHHcYkBzgCe4XPcpwjrSSMbE1lSpSqcE2fUDGgAACwAAAGwBbk81bvmKgRx3Khkb0iiMrBeWkJmbYYmK3rR4AO+4FnYCtqVbPY8vYw8bS6SndbVmeQwOXQo5qaLkakUSNPI9NzkoB6rek7sGzxstN8QaQ+RwM6kX1n1Y9r39yu+42OhcF83i4xf0rrPsW7vdl2XOuC8YR6ex7SpkWSNKdyDHgouRY8FFyI+6LisKCncVhbouKwXRcLC3TuFhCUXCxE9yLliRA8qLZYkcNn/U9OKK/Va6Qj3jYf2u8Vt9Ew6sp9398TfaKh1ZS7jk7rbG2EJQA0lADSUAMJTExpKZBsaSmQbO95Gclc9XuqHDoUkZIP9WS7W/l5zwCy8LC8r8DntP4jUoKmv3PyWfrY9wWwOPBACEAixxBwIO0IA8JztyGaGsfEAeZf6ynOzmyerfe03HcDtXS4Sv0tNPfvObxtDop5bHsKMRWYjWSR1WbsGjEX7ZD+UYDzuvMvjTG9Lio4dPKCu/90s/S3izuvhfC9HhnWe2b8ll63NcFcYdKPBTEPBQRsPBRcjYeCgjYUOQKw7STuKwuki4WF0kXEF07gISi40iJ7kXJpEDyk2WJHl+dNVzlZKQbhjubH3BY+d10mBp6lCPPPxOowUNShFcc/EybrLMoLoEISgBpKYCEoINjCVIg2McU0VSZ9CcmOQzR5Oj0xaWo/iJQRYjSA0Gm+qzQ3DfdbShDVgcJpXE9PiG1sWS7vydYrjXAgAQBz2e+borqYtaB6RFd9O42HS2sJ3OAt22OxZWExHQzu9j2mNisOq1O2/ceMR3BLXAtc0kOa4EFrgbEEbCumi09hylSLWTO7pmaDGs9lob4BeG6QxDxOKqVv5Sb7r5eR6thaCoUIUl+1JeROCsIvHAoEOBQKw8OQRsODkCsODkCsLpIFYXSQKwukgLC6SYrDS5BJIic5BNIqV9SIonynVGxz7b7C9lKnBzmore7F1KGvJRW88he8kkk3JJJO8nWuuSSVkdYkkrIS6AC6YCXQIaSgi2ISmQbGEqRBs6fk4zc9Prmh7b08Fpai4uCAejGfeItbcHK+hT15cjUaVxnQUXb6nkvfu9bH0QtmcQCABAAgAQB57yhZsdL0+Buog1bGjYPrQOzreO9bXBYp6rovnb29jVY7CrWVZbmr9nEosluvIHGx6E0Sh6hYjYcHJCsODkCsODkhWHByBWHByQrDg5ArChyBWHaSBWDSQFhpcmSSI3FBJI5jPut0KcRA9KZ4B9xtifPRWy0ZS1qutw9X/WbLR1PWq63A8+uugN7cLoFcS6YriXQK4hKZFsaSmQbHU1O+WRsUTS+SRwYxjdbnE2AClFNuyKKtSMIuUnkj6NzHzaZk6jbDgZn+sqZBiHSkC4BP0RqHZfWStpSp6kbHCY7FvE1XPdsXYdArDDBAAgAQAIAQhAHn2dWSfRZBJGLU8hsANUb/Z7DrHeNgXLaXwDhN1YrJ7eT/Jv8BiFUhqPavNGTHOtC4GfYmbIoOIrEgelYVhweo2FYcHpWFYeHosKw4OSFYUOQKw4OSCwaSBWELkx2GkoJHmueNfztU4A3bCOabjhcdY+JI7gul0dR6Oim9rz9jfYGnqUr73mYd1nGZcS6BXEumK4l0CuISmQbG68BiTqATSK5Sse3cl+Y3ojRWVbf4t7fVRuGNOwjHseQcdww2lbChR1c3tOQ0rpHp30dN9Vef4PQ1kmlBAAgAQAIAEACAIaylZNG6KVocx4s5p/5gdt1CcIzi4yWTJwnKElKLzR5Xl7JUtDLovu6J5PMzWwcPZducPPWOHK47AOjLLZuZ0uFxMcRG6271/dxViqVq5QMixZZMq3EViVsqi4hYeJFHVFYeHqNhWHh6VhWHh6VhWHB6VhWF0kBYLoCxn5dyiKenfLhpW0Ywdsh6v79gKvwtHpqqhu39hdQpdJNRPKnOJxNyTiScbldXY6DYJdMLiXQK4l0xXEJQRbHQQvke2ONr3veQ1jGNLnOcdQAGJKklfYVTqRitaTsj2nk85Om0mjV1oa+qwdHFg5lOd5Opz+OobL61n0aGrnLaclpLSrrXp0so8eP4PRVkmlBAAgAQAIAEACABAAgCvX0UU8bopmNfG8Wc0+RB1g8RqUZwjOOrJZE6dSVOSlF2Z5dnLmvPREyR6U1Lr5wC74h/UA2faGG+y57F6NdPrQzXodDhMdCt1ZZS9ez2MWGrvtWplTM+xbZUKpwFYnZMq3EViZsqg4isSNkUXEViQPUbCsPD1GwrDw5KwrCgpWEefZ55W56bmmG8cNxhqdJ9I92rx3rodHYbo6eu9r9DbYOlqR1ntfoc7dbIzLiXQK4l0xXEJQRbOgzXzOrcouHMsLIb2dUygtiG/RP0zwHfZW06Mp7DAxekaOHXWd3wW38HtuaGZVJk1t4xztQW2kqZB0zvDB9BvAcLk2WfTpRhsOTxmPq4l9bJbl/dp0qtMEEACABAAgAQAIAEACABAAgAQBx+X8wqecmSmPospxIa28LzxZ9E8W+BWDXwFOpmsmbLD6SqU8p9Zefj7nB5UyHW0d+fhdoD66L1sVt5cOqPeAWlr4CpT3ZG6o4ujW+mWfB5P8AvYVIaoHasCVMyLFuOoVTgKxOyZVuIrEzZVBxFYmbIoNCsSteotEbGBnVnAIWGGI+ueLOIP8AKadvvHZ47r5+BwXSS15fSvP8GRh6Gs9Z7PU4C66A2dwugLgLk2FyTgAMSSnYi5W2nU5D5Psp1diIDBGfraq8I7m20j3CyuhQnLca3EaVw9L913wWf4PS82+Suip7PqiayUY2kboQA/8Arv0vvEjgFlQw8Y7czQ4nTNarlDqrz8fY7xjA0BrQGtAADWiwAGoALINS3fNjkCBAAgAQAIAEACABAAgAQAIAEACABAAgDGylmrQ1BJkp4w84l8V4Xk7yW20u+6oqYalU+qJlUsZXp5Rl45+pgVPJzF9RUzM4SsbKOzDRWDU0TTf0trzM2Gl5r64p9mXuZ8uYVY3qS0rx9oyRnw0T8Vhz0NP9skZMdLUnti14P2IxmdXj6MJ7JR8wqXoevyJ/6nh+fgSf4TrgL6EZ4CVt/PBQ/wBFr8vEP9Sw/F+Bn12beWXDRggijv8AWSVEZI7Ggm3birqWhJJ3qO/InHSGFWcm/AxGckmVHm75KJpJu4vmkc4k6zgw3K2iwkkrZFz05h1kk/Be5qUvIzIbc9WsbvEVOX+BLh8FYsJxZjz0+v20/F/g6HJ/JLk2M3lNVUHaJJRGzuDAD5qxYaC2mFU03iZfTZdi97nWZKyBR0v/AE1NTwm1tNkY0yOL+se8q6MIx2I11XEVav1ybNJSKQQAIAEACABAAgAQAIAEACABAAgAQAIAEACABAAgAQAIAEACABAAgAQAIA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w8QDxIPDhAMDw8PDw8PDg4NDRANEBAPFREWFxQVFBQYHCggGBonHRQUITEiJSkrLi4uFx8zODMsNygtLiwBCgoKDg0OGxAQGCwlICUsLCwtLCwsLCwrLCwsLC0sLCwsLCwsLCwsLCwsLCwwLCwsLCwsLC8sLCwsLSwsLC8sLP/AABEIAOEA4AMBEQACEQEDEQH/xAAcAAABBQEBAQAAAAAAAAAAAAAAAQIDBAUGBwj/xABFEAABAwIBBwgGCAQFBQAAAAABAAIDBBEhBQYSMUFRYQcTIjJxgZGhFCNScrHBQkNigpKiwtEkM2OyFlOz4fA0RFRzk//EABsBAAICAwEAAAAAAAAAAAAAAAABAgMEBQYH/8QAPBEAAgECAgYIBQQBAgcBAAAAAAECAxEEIQUSMUFRYRMicYGRobHRBhQyweEjQlLwYhVyM4KSosLi8UP/2gAMAwEAAhEDEQA/APcUACABAAgAQAIAEACABAAgAKAKVRlelj/mVFKw7nzxtPmVNU5vYmWRpTlsi/Ar/wCJKH/yqY9kjT8FLoan8WS+Xq/xZm12fNHGbNE81sNKKOzL+88i/ddTjhZvkTjhKj25GZJyjx/RppD70rW/AFWLBviWLBPfIRvKO3bSuHZOD+kI+Tf8h/JP+Rdp8/qZ3WhqW8QI3AfmUHhZLehfIz3NGxR5yUcuDZmtO6UGPzdh5qp0prcVSwtWP7fDM1Qb4jEHUQqzHFQAIAEACABAAgAQAIAEACABAAgAQAIAEACAIqmpjiYXyvZGxut8jgxo7ymouTskOMXJ2SOSynyhUzLtpo5Kh3tH1MXiRc+FuKy4YOT+p2M2GBm85O3mzmq3PLKE3VeyBvswRi9uLnXPhZZEcNSjuuZMcLSjtV+0xqgyzfzpZpdvrpXyeTirlaOxWL1qx+lJdgMpANg8EnITmyVtOEtYWsTMZZRbItiSUrHbLHe3BF2K7RTlo3NxHSG8ax2hS1iakmTU7VCTLomnBGqmy1I0aOtmp8YnuaPYPSYe1pw+araUtpCrh4VF1l7nVZFzljnIjkAimOAF+g8/ZOw8D5qidJxzWw0+Iwcqecc0byqMMEACABAAgAQAIAEACABAAgAQAIAEAcXnFn5HETFRhs8owMpJ5lh4W657MOOxZlLCOWc8l5mdRwTlnPJef4OCrquepfzlRI+V2zSPRb7rRg3uCzoxjBWirGwjGNNWirBHCk2JyLLY1G5FskDErkbjw1IQtkACBCoAAoylGMXKTsltGlfJE0dGNZ17hqXH474nldxw0cv5P7L38EbClQaXWZZa0DUFpXpvHN3dTyXsZGpEVxusqh8RYqm+vaS7LPxXsxOCZn1jXNNxq9obD8lnYr4gdaCjQvHjx7F77ew5zTlbE0IpU1aL2yXpy7d+xGtk3PGqisJNGdm5/Rfbg8fMFY1DS9aGU+svPxOap42pHbmdlkfOOmqrNY7Qk/ypLNd93Y7uW8w2OpV8ovPg9psaOJp1Mlt4GuswyAQAIAEACABAAgAQAIAEARzzMjY58jmsYwFznuNmtaNZJTSbdkNJt2R5ZnXnfJWEw0+lHS6icWvnH2tzfs7du4bOhh1Tzlt9Db4fCql1pZv0/v8A8MCGFXtl7kWmMUGyDZK0JESQJCHJCFQAIAVAWEugLMsUrcSd2pcv8T4mUKMaMf3N37FbLxfkZeEheTk9xZXDmeCABAEMrlOKIzjGcXGSuntRmysAOGrYsmLuee6VwPylfVj9LzXt3eliI/DEcCrE7Zo1h1Ob+ej4rR1ZdJHqEvWkZ73tjz7VusHpSUerVzXHf38fUz6GNccqma47/wA+p39POyRofG5r2OF2uabgjgV0EZKSunkbWMlJXRImMEACABAAgAQAIAQm2JwA1koA8nz0zlNZJzMJPokbsLfXvH0z9kbB37rbXD0OjV3t9DcYbD9EtaX1en93mFFGrmy9sssCgQZIEhPJXJ2QPOw9+CkqcnuNdW0phKX1VF3Z+lyxHQuOsgdmKl0L3mvqfEFFfRBvtsvf0LLKBu0uPgE+iRiT07Wl9MUvF+3oTNo4x9HxJKepEx5aUxUv327EvYkELBqa38IT1VwMeWLry21JeLCw3BSSRTKpN7W/EjcpopbK80mjY7L2XJfF2FlOjTrL9raffa3p5nU/C2JUalSi3tSa7r39fIc14K8/asdsOSARyEBUqHK6CEzP5y5IWRq2RzPxIk6MHv1vVfhCOTRyBC9TQjTzdzjlon4XfA4+shJ/Mzc7yO3YRsMHjJUHbbHh7F9DESovLNcPbmerZOr4qiJs0Lg9jxgRrB2gjYRuXTQnGcdaLyN3TqRnHWi8iypkwQAIAEACABAHC8pGXyxvoUR6crb1BH0YjqZ2u28PeWdhKN3rvuNhgqN30j3bO04CJizmbCUrK7LccZVkcPOXI0GL+IcFQyjLXfCOa8dnhcsxQjbirlh4rbmc7iPibFVMqSUF/wBT8Xl5FyJoGoAKWqlsRqKuJrV3erNy7X9thZYosUSZqgy+JIFEuQ4JEwQA0piZE5EpxhFyk7JZtvYiKi5NRirtliHJgeCJNRFrDZ/uuG0v8QSxSdDDLqb5NZy7E9i57ew6zReh/l5KvWfXWxLd28X5dpj1tPLSutJcxk9CUDongdzuHgucnQyujqqVZT7RYqoHasSVNovuPfOElBhcz6uoG9ZFODItmfHKQSbYHZtsttHBKVPrZMoxuhoY6ilOTjJbOHet/k0WBICMFg1KM6btJHA4/R2IwU9StHsa2Psf2efIjeVFGAVpCrEBp5r5yPoZr4ugeRz8Q2j22/aHnq3EbHB4p0Zci/D13RlfdvX93nslLUslY2WJwfG9ocxzdRBXRxkpK6N7GSkrrYSpjBAAgAQBVynXMp4ZJ5OrEwuO821AcSbDvUoRcpKKJwg5yUVvPEKiqfNK+aQ3kleXvtqBOwcALAcAujo4V2S2Ihj9PUMKuioLWksv8V37+7xJ4gsyNOMNiOJxukcTi3+rO64bF4e+ZajCGa8sxhVsnEssVbLUTNUGXRJmqDL4kgKiWoddIkISgBuvAKutWp0KbqVHaK2slTpzqzUIK7e40KKi2nWvPtJaVq6RlqxvGmti3vnL7LYu07LAaOp4OOs8573w5L33+RqxQ2VFOgkZcp3JHQtcC1wa5pFnNcA4EbiDrWQoFeszEq806dxvGZYTuY7SZ+F17dxChPDwe4yIYuotuZmy5qkf9w4jdzQB8dJYVSnGGxGTHFN7jna2iEcrmXc7RIsXbiAfmthgoQlSVS2f5sbbDwi4qe8j5tZ1jJ1hpYoygpKzRXWpU69N06sU4vc/757SN5Wrr4V081sPPdMaCngm6tPrU/OPby4PxtvryOVKRz5UlcrYoR1/JrnRzEwo5neond6lxOEUx2cGu1dtt5K22Ar6r6OWzcZ+CxGrLUex7OT/ACetrbm3BAAgAQB5pyo5e0ntoIjg3RkqSPa1xx+FnHtbxW60Xhv/ANZd3uanSWLlBdHB2vt7OHfv5HGwNW8OZmy7GFFmOy1Gq2RLDFBk0TsKrZaiVrlFouiStcoNFqY8OSsWJi6SViVwBubDWq61WnRpupUdorNsnTpzqzUIK7exGnQ0e06151pHSNXSVXhTX0x+75+mxb2+2wOBhgocZva/suXr5LXiisilSSRfKVyYBZCRXcVMQ1yjIaKdQtfX2GRA4zL8frr72j4kfssrRbvSa4N/Zm9wkv0zP0VsjIuBYgdyGRii0Syas9hnVUdsRq28FgVqGrnHYcFp3QTwt8RQX6e9fx/9fTsM+VyqijlylM5XRQj3Xk8zi9Ooml5vPBaKfe4gdF/3h5hy3uHq9JDmb7C1ulp3e3edQrzJBAFHLmU2UlNLUv1RMLgL20namtHEuIHerKVN1JqC3kKk1CLk9x4OJXyvdLKdKSV7nvdvc43PcuupQUIqK2I5HEVHOTky7EFYYMmW2KLKWTsUGImaVBk0TNcoNFiJA9RsWJjw9KxamO00rE1IUPvgFCcowi5ydks23uROKlOSjFXb2I2MnUVsXaz5LzjSuk5aSq6sMqUXkuL/AJP7Ld2ncaN0fHBw1pZze18OS+/HwNqKOyqpU1FGXKVyYLJRWKgQiAGvUJEkVJ1g1i+BymcA6bTwd8R+6u0U/rXNf3yNxhH1WZdltzKAhA7kbwkSRTmCgy9JNWZh10ejiOr8Fizp2eR51p/QbwU+mor9N/8Aa+HZwfc9182R100jmjrOS7LPo2UGMcbRVXqHi+GmT6o9ul0fvlZeFqas7cTMwVXUqW3M93W1N2CAPM+V3K13Q0TTgP4ia3e2Mf3m3ulbjRdHbUfYvuanSdWyUF2nEU7VvEc7Nl2MJmNIsNSZWyVpUWIka5RaJokDlGxNDg9KxJMcHpWJpi84lYlrG3kmhPXeMTqG4fuvPNPaX+dn8vRf6aeb/k1/4rdxeeyx2+htGfLR6equu9i/ivd7+Gzib8TLLWUoKKNvKVydqyUVMcpEQSuMEXAY8quTJIqTlYVVl8Dl84dbPv8AyVuifrqf8v3NthNjMoLdGWBKAIZCkTRUmKgy+Jn1AvcFQZbOlCtB06ivFqzRh1EWieGwqs8n0zoqejsR0bzi84vivdb/AB2MjjeWkOaSHNIc0jWCDcEITs7mpTs7o+mMi14qaaGoGHPQxyEbi5oJHcbjuW8hLWimdJCWtFS4l1SJHz9lvKHpdbPUXu2SU82f6TejH+VoXU4Wn0dNROXxlTXqNjoQstGsmy2xMoZKEiA8FIBwckMcHJWJDtNKw7i6aViVzWyLQ6ZEjh0R1BvO9cZ8TaYcb4Kg839b4L+K5vfwWW/Lq/h/RWvbFVlkvpXF/wAuxbuee5X6eFllyNKCSOsk7lloWXEpZKFYmRFRcQiVwBK4Ebyq5MmipOVh1WXwOZzgOLPvfJX6J+up3fc22E2MybrdGXYa5yBpEEj0ixIqTOUGXRRRmcosyYoz6gA61WzE0rouGkcK6Msnti+D9nsfLnYoEWwSPGatKdGbp1FaSdmuDR7jyRVnOZMDNsE0sWO4kSD/AFLdy22Elen2G3wMr0lyNzPKu9HyfUyg6LhC5jDue/oMP4nBbDDQ16sY8y+vPUpyfI8JpGYBdTE5OqzUiCsRhyLDUyljwkRHXQAXSGLdABpIsO5eyXRGZ+N9AdY7+C0On9MLR9C0P+JLKK4cZPkvN8rm60Lot46ref8Aw4/Vz/xXbv4LuOwp4wAAMAF5lTTb1pO7ebe9vieiOyVlsRcYFlxKmStVqZWx4UrkQulcAulcAui4EUhVUmTiU5ysSozIgcxnC7Fn3/0rK0RtqP8A2/c22DWT7jI0luTMsMc9BJIrSPUSyKKsr1Fl0UU5nKLL4opSuUGZEUVni+O74KO84L400Ta2Oprgp/aX2fcepciFQSyri2NdBIO1weD/AGNWywTyaOS0dLKSNjleqS3J7WD66piYfda1z/ixq3ujY3rX4L8FukJWo9rPLaULoUcxUZoxBTRiSJ2plbHJkQQAXSAW6BklPC6RwY3WfIbSVi43GUsHQlXqvKPi+CXN7jJwmFqYqtGjTWb8lvb5I7HJ9K2Nga3Z4k7SV5BisXVxuIliKu17tyW5LkvN3e1nqOFwtPCUY0aexeb3t9v4NGMJxRNsnarkVskBU7kB107iC6VwEulcAJSbAhkKrkyyJTmKxKjL4I5bON/TYODviP2Wfoj6ZvmjcYNdVmOXrbmZYhe9ImkV5HpFiRVleosuiipK9RZfFFSRygXxIwcUmV4nDwxNGVGpskmn3novIq+1TUs3wMd2hr9f5ln4F5s8boYeeGxFShPbF28H9zW5ZpPV0jN8srvwsA/Uul0WutJ8irST6iXM8+plvEc5UL8ZUzFkTgplbFugQXQAIAVMDpsiUHNt0nDpu18BsC8p+I9MfP4jo6b/AE4PL/J75dm5cs956ToLRfyVHXqL9SW3kty9+fYbcYWkgjcSJ2LIRUyVqsTIMeCncgOui4BdK4CXRcBCUmxohkKrkyyKKcxWJUZfBHH5ySeuA3Rjzc5bXRKtRk/8vsjd4KP6feZBetoZliJ70iaRXkeoliRWkckWxRUlcosuiiu4qJahqRI9D5GB/GTHdSkH/wCrLfPwWbgfqZ578S4RU9IKsl9cc+2Lt6WNblobhRu2B1QPER/suo0W85dxyGk11YnA05W7Rz0y9GVNGNJE7SmVMW6BCoAEAauQ6LTdzjh0Wno8Xf7Lj/izTHy1H5Wk+vNZ/wCMfeWxcr8jqPhrRfT1fmai6sdnOXtH1tzOnjC84grHeSZYYsiJUyZqtTK2StUrkGOBRciLdFwC6LgJdK4COKGxogkKqky2KKcxWNUZfBHD5wy3qHD2QwflB+a3mjVbDrnf1N/g4/pIy3PWcZSRC56RNIhe9ImkVpHJFqRVe5RLUiIpEwQB6ZyJMvLVO3Rwt/E5x/Ss7A7ZHJ/FSVqT/wB32Njlli/hKd/s1Wj+KJ5/Suj0Y/1GuX3PP9Ir9NPmeZ05W9Rzs0Xo3KZjSRO0plTQ8FMQ4IETU0BkeGN1nbuG0rEx2Np4LDyr1NkV4vclzbMnB4SeLrxow2vyW99x11LCGNDWiwAsF4ricTUxdeVeq+tJ3f2XYlkj1ehQp4elGlTVlFW/vN7WW2IiNk7VYmVslap3IMeCnciOBRcQXRcAui4BdFwGuKTY0ivIVXJlsUVJisaoy+KPPMrzaVRKf6jm/h6PyXS4OOrQguS88zpcPG1KK5FFz1kF9iJzkiSRC9yRNIryOSJpEDikWIYkMRMVz1nkQhtHVybHPgYO1oeT/eFsMCspM4/4onedOPBN+NvY6TlNpOcyXNYXMRjmHY140j+EuW5wMtWuvA4zGR1qLPF4HLo0czNF6NymjGkiywplTRICmQY8JkTosh0mi3TcOk/ybs/fwXlvxdpb5nEfK031Kbz5y3/9Oztueh/DWjfl6HTzXWn5R3eO3w4GywLlonRMmarUVslap3IMkaU7kGPBRciLdO4gui4BdK4BdO4DXFK5JIryFVyZbFFOZ1sTsWPPPIyII8vkm0iXe0S7xN110Y6qUeB1Sjqq3AiLkyViNzkiSRE5yRJIgeUiaIiUEhLoFcS6BXPbuRymLMml5+uqJHj3Q1rPi1y2mDVqfecL8RVNbF24RS9X9zsso0jZ4ZIX9WaN8Tux7S0/FZkJOMlJbjn5RUk0z5zaxzHOjeLPjc5jxuc02cPEFdVGSaujlqsXFtMuROViMWSLLCpFLJmlMrZfyVS85IAeq3pO7Ng7/wB1pPiDSn+n4OU4vry6se17+5Z9tlvNroXR/wA7ilGS6sc5dnDvflc6ti8bWbuz1BkzVaitkrVNMgyUFO5BjwU7kRwKLiFui4gui4C3RcLCXRcLDHlFyaRXkKg2WxRk5dn0KeZw1iJ9veIsPMhFCOvWhHmjMwsNarFc0eaaS6k6ewwuQOwxzkhkbnIJIicUhjCUDGpkbiEoItn0ZmJRcxkykjsQTA2Qg6w6S8hv3vK3FGOrTSPONJ1elxdSXO3hl9jeVpgniPKTkv0fKL3gWjqgJ22FhpnCQdukNL74XQYCrr0kt6y9jRaQpatS/EwYis9GpkWoypFLJ2lSK2dZkel5uMX6zuk75D/nFeQfE+k/nca4xfUh1V2/ufe/JI9K0DgPlMItZdaWb+y7l53NFq0CNwyRqkmRZK0qVyDHgouRY8FFyNhwKLisLdO4rBdFwFui4CEouBG9yLk0ivIVFstijmM9qjRpdH/MkY3uB0/0hZejY61e/BP2+5tdGQvWvwT9vucEXLoDf2ELkBYYXIGMJSGMcUAMJTE2NJTINlrI9Eaiphp23vNLHHcYkBzgCe4XPcpwjrSSMbE1lSpSqcE2fUDGgAACwAAAGwBbk81bvmKgRx3Khkb0iiMrBeWkJmbYYmK3rR4AO+4FnYCtqVbPY8vYw8bS6SndbVmeQwOXQo5qaLkakUSNPI9NzkoB6rek7sGzxstN8QaQ+RwM6kX1n1Y9r39yu+42OhcF83i4xf0rrPsW7vdl2XOuC8YR6ex7SpkWSNKdyDHgouRY8FFyI+6LisKCncVhbouKwXRcLC3TuFhCUXCxE9yLliRA8qLZYkcNn/U9OKK/Va6Qj3jYf2u8Vt9Ew6sp9398TfaKh1ZS7jk7rbG2EJQA0lADSUAMJTExpKZBsaSmQbO95Gclc9XuqHDoUkZIP9WS7W/l5zwCy8LC8r8DntP4jUoKmv3PyWfrY9wWwOPBACEAixxBwIO0IA8JztyGaGsfEAeZf6ynOzmyerfe03HcDtXS4Sv0tNPfvObxtDop5bHsKMRWYjWSR1WbsGjEX7ZD+UYDzuvMvjTG9Lio4dPKCu/90s/S3izuvhfC9HhnWe2b8ll63NcFcYdKPBTEPBQRsPBRcjYeCgjYUOQKw7STuKwuki4WF0kXEF07gISi40iJ7kXJpEDyk2WJHl+dNVzlZKQbhjubH3BY+d10mBp6lCPPPxOowUNShFcc/EybrLMoLoEISgBpKYCEoINjCVIg2McU0VSZ9CcmOQzR5Oj0xaWo/iJQRYjSA0Gm+qzQ3DfdbShDVgcJpXE9PiG1sWS7vydYrjXAgAQBz2e+borqYtaB6RFd9O42HS2sJ3OAt22OxZWExHQzu9j2mNisOq1O2/ceMR3BLXAtc0kOa4EFrgbEEbCumi09hylSLWTO7pmaDGs9lob4BeG6QxDxOKqVv5Sb7r5eR6thaCoUIUl+1JeROCsIvHAoEOBQKw8OQRsODkCsODkCsLpIFYXSQKwukgLC6SYrDS5BJIic5BNIqV9SIonynVGxz7b7C9lKnBzmore7F1KGvJRW88he8kkk3JJJO8nWuuSSVkdYkkrIS6AC6YCXQIaSgi2ISmQbGEqRBs6fk4zc9Prmh7b08Fpai4uCAejGfeItbcHK+hT15cjUaVxnQUXb6nkvfu9bH0QtmcQCABAAgAQB57yhZsdL0+Buog1bGjYPrQOzreO9bXBYp6rovnb29jVY7CrWVZbmr9nEosluvIHGx6E0Sh6hYjYcHJCsODkCsODkhWHByBWHByQrDg5ArChyBWHaSBWDSQFhpcmSSI3FBJI5jPut0KcRA9KZ4B9xtifPRWy0ZS1qutw9X/WbLR1PWq63A8+uugN7cLoFcS6YriXQK4hKZFsaSmQbHU1O+WRsUTS+SRwYxjdbnE2AClFNuyKKtSMIuUnkj6NzHzaZk6jbDgZn+sqZBiHSkC4BP0RqHZfWStpSp6kbHCY7FvE1XPdsXYdArDDBAAgAQAIAQhAHn2dWSfRZBJGLU8hsANUb/Z7DrHeNgXLaXwDhN1YrJ7eT/Jv8BiFUhqPavNGTHOtC4GfYmbIoOIrEgelYVhweo2FYcHpWFYeHosKw4OSFYUOQKw4OSCwaSBWELkx2GkoJHmueNfztU4A3bCOabjhcdY+JI7gul0dR6Oim9rz9jfYGnqUr73mYd1nGZcS6BXEumK4l0CuISmQbG68BiTqATSK5Sse3cl+Y3ojRWVbf4t7fVRuGNOwjHseQcdww2lbChR1c3tOQ0rpHp30dN9Vef4PQ1kmlBAAgAQAIAEACAIaylZNG6KVocx4s5p/5gdt1CcIzi4yWTJwnKElKLzR5Xl7JUtDLovu6J5PMzWwcPZducPPWOHK47AOjLLZuZ0uFxMcRG6271/dxViqVq5QMixZZMq3EViVsqi4hYeJFHVFYeHqNhWHh6VhWHh6VhWHB6VhWF0kBYLoCxn5dyiKenfLhpW0Ywdsh6v79gKvwtHpqqhu39hdQpdJNRPKnOJxNyTiScbldXY6DYJdMLiXQK4l0xXEJQRbHQQvke2ONr3veQ1jGNLnOcdQAGJKklfYVTqRitaTsj2nk85Om0mjV1oa+qwdHFg5lOd5Opz+OobL61n0aGrnLaclpLSrrXp0so8eP4PRVkmlBAAgAQAIAEACABAAgCvX0UU8bopmNfG8Wc0+RB1g8RqUZwjOOrJZE6dSVOSlF2Z5dnLmvPREyR6U1Lr5wC74h/UA2faGG+y57F6NdPrQzXodDhMdCt1ZZS9ez2MWGrvtWplTM+xbZUKpwFYnZMq3EViZsqg4isSNkUXEViQPUbCsPD1GwrDw5KwrCgpWEefZ55W56bmmG8cNxhqdJ9I92rx3rodHYbo6eu9r9DbYOlqR1ntfoc7dbIzLiXQK4l0xXEJQRbOgzXzOrcouHMsLIb2dUygtiG/RP0zwHfZW06Mp7DAxekaOHXWd3wW38HtuaGZVJk1t4xztQW2kqZB0zvDB9BvAcLk2WfTpRhsOTxmPq4l9bJbl/dp0qtMEEACABAAgAQAIAEACABAAgAQBx+X8wqecmSmPospxIa28LzxZ9E8W+BWDXwFOpmsmbLD6SqU8p9Zefj7nB5UyHW0d+fhdoD66L1sVt5cOqPeAWlr4CpT3ZG6o4ujW+mWfB5P8AvYVIaoHasCVMyLFuOoVTgKxOyZVuIrEzZVBxFYmbIoNCsSteotEbGBnVnAIWGGI+ueLOIP8AKadvvHZ47r5+BwXSS15fSvP8GRh6Gs9Z7PU4C66A2dwugLgLk2FyTgAMSSnYi5W2nU5D5Psp1diIDBGfraq8I7m20j3CyuhQnLca3EaVw9L913wWf4PS82+Suip7PqiayUY2kboQA/8Arv0vvEjgFlQw8Y7czQ4nTNarlDqrz8fY7xjA0BrQGtAADWiwAGoALINS3fNjkCBAAgAQAIAEACABAAgAQAIAEACABAAgDGylmrQ1BJkp4w84l8V4Xk7yW20u+6oqYalU+qJlUsZXp5Rl45+pgVPJzF9RUzM4SsbKOzDRWDU0TTf0trzM2Gl5r64p9mXuZ8uYVY3qS0rx9oyRnw0T8Vhz0NP9skZMdLUnti14P2IxmdXj6MJ7JR8wqXoevyJ/6nh+fgSf4TrgL6EZ4CVt/PBQ/wBFr8vEP9Sw/F+Bn12beWXDRggijv8AWSVEZI7Ggm3birqWhJJ3qO/InHSGFWcm/AxGckmVHm75KJpJu4vmkc4k6zgw3K2iwkkrZFz05h1kk/Be5qUvIzIbc9WsbvEVOX+BLh8FYsJxZjz0+v20/F/g6HJ/JLk2M3lNVUHaJJRGzuDAD5qxYaC2mFU03iZfTZdi97nWZKyBR0v/AE1NTwm1tNkY0yOL+se8q6MIx2I11XEVav1ybNJSKQQAIAEACABAAgAQAIAEACABAAgAQAIAEACABAAgAQAIAEACABAAgAQAIA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http://myakishi.ru/upload/iblock/f49/f497f9e36d5f35b918df6bf48233a1d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04"/>
            <a:ext cx="2270121" cy="2270122"/>
          </a:xfrm>
          <a:prstGeom prst="rect">
            <a:avLst/>
          </a:prstGeom>
          <a:noFill/>
        </p:spPr>
      </p:pic>
      <p:pic>
        <p:nvPicPr>
          <p:cNvPr id="27664" name="Picture 16" descr="http://www.proza.ru/pics/2009/03/31/9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286124"/>
            <a:ext cx="2709857" cy="2983058"/>
          </a:xfrm>
          <a:prstGeom prst="rect">
            <a:avLst/>
          </a:prstGeom>
          <a:noFill/>
        </p:spPr>
      </p:pic>
      <p:pic>
        <p:nvPicPr>
          <p:cNvPr id="27666" name="Picture 18" descr="http://media.vorotila.ru/ru/items/t1@ab5efe45-d6b0-46bf-a3f2-64dfeb9d5a23/Detskaya-piramidka--razvivayushhaya-igrush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1243" y="3357562"/>
            <a:ext cx="270206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Это мяч, круглый мяч,</a:t>
            </a:r>
          </a:p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Красный мяч, гладкий мяч,</a:t>
            </a:r>
          </a:p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Любит мячик прыгать вскачь.</a:t>
            </a:r>
          </a:p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Вот так мяч, круглый мяч.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14" descr="http://myakishi.ru/upload/iblock/f49/f497f9e36d5f35b918df6bf48233a1d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500462" cy="3341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28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</a:t>
            </a:r>
          </a:p>
          <a:p>
            <a:pPr fontAlgn="base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Машина гудит: </a:t>
            </a:r>
            <a:r>
              <a:rPr lang="ru-RU" sz="2800" dirty="0" err="1" smtClean="0">
                <a:solidFill>
                  <a:srgbClr val="0070C0"/>
                </a:solidFill>
              </a:rPr>
              <a:t>би-би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   Мишка ревет: у-у-у.</a:t>
            </a: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   Мяч прыгает: бум-бум!</a:t>
            </a: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endParaRPr lang="ru-RU" sz="2800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Пирамидка стучит: тук-тук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hacklive.ru/wp-content/uploads/2013/09/1331737547_ku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1285884" cy="928694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2857488" y="285728"/>
            <a:ext cx="2428892" cy="571504"/>
          </a:xfrm>
          <a:prstGeom prst="rightArrow">
            <a:avLst>
              <a:gd name="adj1" fmla="val 44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21447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 smtClean="0">
                <a:solidFill>
                  <a:srgbClr val="0070C0"/>
                </a:solidFill>
              </a:rPr>
              <a:t>Кукла плачет: а-а-а.</a:t>
            </a:r>
          </a:p>
        </p:txBody>
      </p:sp>
      <p:pic>
        <p:nvPicPr>
          <p:cNvPr id="6" name="Picture 4" descr="http://www.caprich.ru/img/catalog/1055096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1285884" cy="1000132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857488" y="1571612"/>
            <a:ext cx="2000264" cy="571504"/>
          </a:xfrm>
          <a:prstGeom prst="rightArrow">
            <a:avLst>
              <a:gd name="adj1" fmla="val 44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www.proza.ru/pics/2009/03/31/9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428868"/>
            <a:ext cx="1571636" cy="1285884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009888" y="2786058"/>
            <a:ext cx="2276492" cy="571504"/>
          </a:xfrm>
          <a:prstGeom prst="rightArrow">
            <a:avLst>
              <a:gd name="adj1" fmla="val 44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myakishi.ru/upload/iblock/f49/f497f9e36d5f35b918df6bf48233a1d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857628"/>
            <a:ext cx="1285883" cy="114300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714612" y="4071942"/>
            <a:ext cx="2276492" cy="571504"/>
          </a:xfrm>
          <a:prstGeom prst="rightArrow">
            <a:avLst>
              <a:gd name="adj1" fmla="val 44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http://media.vorotila.ru/ru/items/t1@ab5efe45-d6b0-46bf-a3f2-64dfeb9d5a23/Detskaya-piramidka--razvivayushhaya-igrus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143512"/>
            <a:ext cx="1435269" cy="1479896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786050" y="5786454"/>
            <a:ext cx="1919302" cy="571504"/>
          </a:xfrm>
          <a:prstGeom prst="rightArrow">
            <a:avLst>
              <a:gd name="adj1" fmla="val 44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70C0"/>
                </a:solidFill>
                <a:latin typeface="Arial Narrow" pitchFamily="34" charset="0"/>
              </a:rPr>
              <a:t>Подвижное упражнение на развитие общей моторики.</a:t>
            </a:r>
          </a:p>
          <a:p>
            <a:pPr fontAlgn="base">
              <a:lnSpc>
                <a:spcPct val="200000"/>
              </a:lnSpc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Зайка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серенький сидит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ушами шевелит (дети показывают) .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Зайке холодно сидеть,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Надо лапочки погреть (дети показывают) .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Зайке холодно стоять,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Надо зайке поскакать (дети скачут) .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Кто-то зайку напугал –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Зайка – прыг – и убежал (дети садятся) 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pic>
        <p:nvPicPr>
          <p:cNvPr id="28674" name="Picture 2" descr="http://sad172.ucoz.ru/cartoon-klipart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928934"/>
            <a:ext cx="2095497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err="1" smtClean="0">
                <a:solidFill>
                  <a:srgbClr val="0070C0"/>
                </a:solidFill>
              </a:rPr>
              <a:t>Мнемогимнастика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sz="2800" dirty="0" smtClean="0"/>
              <a:t>Мы умеем улыбаться,     </a:t>
            </a:r>
          </a:p>
          <a:p>
            <a:pPr fontAlgn="base"/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r>
              <a:rPr lang="ru-RU" sz="2800" dirty="0" smtClean="0"/>
              <a:t>Мы умеем удивляться,</a:t>
            </a:r>
          </a:p>
          <a:p>
            <a:pPr fontAlgn="base"/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r>
              <a:rPr lang="ru-RU" sz="2800" dirty="0" smtClean="0"/>
              <a:t>Сердимся мы иногда,</a:t>
            </a:r>
          </a:p>
          <a:p>
            <a:pPr fontAlgn="base"/>
            <a:endParaRPr lang="ru-RU" sz="2800" dirty="0" smtClean="0"/>
          </a:p>
          <a:p>
            <a:pPr fontAlgn="base"/>
            <a:endParaRPr lang="ru-RU" sz="2800" dirty="0" smtClean="0"/>
          </a:p>
          <a:p>
            <a:pPr fontAlgn="base"/>
            <a:r>
              <a:rPr lang="ru-RU" sz="2800" dirty="0" smtClean="0"/>
              <a:t>Не кричим мы никогда.</a:t>
            </a:r>
          </a:p>
        </p:txBody>
      </p:sp>
      <p:pic>
        <p:nvPicPr>
          <p:cNvPr id="36866" name="Picture 2" descr="http://www.maam.ru/images/photos/a6887022001c412dc12123d5cc6dca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4290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70C0"/>
                </a:solidFill>
              </a:rPr>
              <a:t>Пальчиковая гимнастика (</a:t>
            </a:r>
            <a:r>
              <a:rPr lang="ru-RU" sz="2800" dirty="0" smtClean="0"/>
              <a:t>Ириски от киски)</a:t>
            </a:r>
          </a:p>
          <a:p>
            <a:pPr fontAlgn="base"/>
            <a:r>
              <a:rPr lang="ru-RU" sz="2000" b="1" dirty="0" smtClean="0"/>
              <a:t>В гости к нам явилась киска    </a:t>
            </a:r>
            <a:r>
              <a:rPr lang="ru-RU" sz="2000" i="1" dirty="0" smtClean="0"/>
              <a:t>Дети сжимают пальцы левой руки в кулак.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Всем дает она ириски</a:t>
            </a:r>
            <a:r>
              <a:rPr lang="ru-RU" sz="2000" dirty="0" smtClean="0"/>
              <a:t>:      </a:t>
            </a:r>
            <a:r>
              <a:rPr lang="ru-RU" sz="2000" i="1" dirty="0" smtClean="0"/>
              <a:t>Поочередно разгибают пальцы на левой руке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Мышке, лебедю, жуку,      </a:t>
            </a:r>
            <a:r>
              <a:rPr lang="ru-RU" sz="2000" i="1" dirty="0" smtClean="0"/>
              <a:t>начиная с большого</a:t>
            </a:r>
            <a:r>
              <a:rPr lang="ru-RU" sz="2000" dirty="0" smtClean="0"/>
              <a:t>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b="1" dirty="0" smtClean="0"/>
              <a:t>Псу, зайчонку, петушку.</a:t>
            </a:r>
          </a:p>
          <a:p>
            <a:pPr fontAlgn="base"/>
            <a:r>
              <a:rPr lang="ru-RU" sz="2000" b="1" dirty="0" smtClean="0"/>
              <a:t>Рады, рады все гостинцам!       </a:t>
            </a:r>
            <a:r>
              <a:rPr lang="ru-RU" sz="2000" i="1" dirty="0" smtClean="0"/>
              <a:t>Ритмично сжимают и разжимают пальцы.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b="1" dirty="0" smtClean="0"/>
              <a:t>Это видим мы по лицам</a:t>
            </a:r>
            <a:r>
              <a:rPr lang="ru-RU" sz="2000" dirty="0" smtClean="0"/>
              <a:t>.      </a:t>
            </a:r>
            <a:r>
              <a:rPr lang="ru-RU" sz="2000" i="1" dirty="0" smtClean="0"/>
              <a:t>Показывают обе руки,</a:t>
            </a:r>
          </a:p>
          <a:p>
            <a:pPr fontAlgn="base"/>
            <a:r>
              <a:rPr lang="ru-RU" sz="2000" i="1" dirty="0" smtClean="0"/>
              <a:t>                                                потом два раза хлопают в ладоши.</a:t>
            </a:r>
          </a:p>
          <a:p>
            <a:pPr fontAlgn="base"/>
            <a:endParaRPr lang="ru-RU" sz="2000" dirty="0" smtClean="0"/>
          </a:p>
          <a:p>
            <a:pPr fontAlgn="base"/>
            <a:r>
              <a:rPr lang="ru-RU" sz="2000" b="1" dirty="0" smtClean="0"/>
              <a:t>Все захлопали в ладошки.     </a:t>
            </a:r>
            <a:r>
              <a:rPr lang="ru-RU" sz="2000" i="1" dirty="0" smtClean="0"/>
              <a:t>Указательными и средними пальцами</a:t>
            </a:r>
            <a:endParaRPr lang="ru-RU" sz="2000" b="1" dirty="0" smtClean="0"/>
          </a:p>
          <a:p>
            <a:pPr fontAlgn="base"/>
            <a:r>
              <a:rPr lang="ru-RU" sz="2000" b="1" dirty="0" smtClean="0"/>
              <a:t>Побежали в гости к кошке</a:t>
            </a:r>
            <a:r>
              <a:rPr lang="ru-RU" sz="2000" dirty="0" smtClean="0"/>
              <a:t>.    </a:t>
            </a:r>
            <a:r>
              <a:rPr lang="ru-RU" sz="2000" i="1" dirty="0" smtClean="0"/>
              <a:t> «бегают» по столу.</a:t>
            </a:r>
            <a:endParaRPr lang="ru-RU" sz="2000" dirty="0"/>
          </a:p>
        </p:txBody>
      </p:sp>
      <p:pic>
        <p:nvPicPr>
          <p:cNvPr id="37892" name="Picture 4" descr="http://www.logopat.ru/wp-content/uploads/2013/02/palchikovaya-gimnastik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643446"/>
            <a:ext cx="350046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Выразительное чтение стихотворения.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 smtClean="0"/>
              <a:t>Новый мячик у Артема,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 smtClean="0"/>
              <a:t>С ним играет Тема дома.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 smtClean="0"/>
              <a:t>А еще в саду на даче</a:t>
            </a:r>
          </a:p>
          <a:p>
            <a:pPr fontAlgn="base">
              <a:lnSpc>
                <a:spcPct val="150000"/>
              </a:lnSpc>
            </a:pPr>
            <a:r>
              <a:rPr lang="ru-RU" sz="2400" b="1" dirty="0" smtClean="0"/>
              <a:t>Он играет в новый мячик.</a:t>
            </a:r>
          </a:p>
          <a:p>
            <a:pPr fontAlgn="base"/>
            <a:endParaRPr lang="ru-RU" sz="2400" b="1" dirty="0" smtClean="0"/>
          </a:p>
          <a:p>
            <a:pPr fontAlgn="base"/>
            <a:r>
              <a:rPr lang="ru-RU" sz="2800" i="1" dirty="0" smtClean="0">
                <a:solidFill>
                  <a:srgbClr val="0070C0"/>
                </a:solidFill>
              </a:rPr>
              <a:t>Совместная игра в мяч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38914" name="Picture 2" descr="http://www.stihi.ru/pics/2011/01/26/953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28"/>
            <a:ext cx="5786446" cy="273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432</Words>
  <Application>Microsoft Office PowerPoint</Application>
  <PresentationFormat>Экран (4:3)</PresentationFormat>
  <Paragraphs>82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Franklin Gothic Book</vt:lpstr>
      <vt:lpstr>Franklin Gothic Medium</vt:lpstr>
      <vt:lpstr>Wingdings 2</vt:lpstr>
      <vt:lpstr>Трек</vt:lpstr>
      <vt:lpstr>Тема: игрушки</vt:lpstr>
      <vt:lpstr>ЦЕЛИ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игрушки</dc:title>
  <dc:creator>xxx</dc:creator>
  <cp:lastModifiedBy>Windows User</cp:lastModifiedBy>
  <cp:revision>9</cp:revision>
  <dcterms:created xsi:type="dcterms:W3CDTF">2014-11-23T15:49:59Z</dcterms:created>
  <dcterms:modified xsi:type="dcterms:W3CDTF">2015-09-29T04:31:25Z</dcterms:modified>
</cp:coreProperties>
</file>